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6" r:id="rId2"/>
    <p:sldId id="257" r:id="rId3"/>
    <p:sldId id="333" r:id="rId4"/>
    <p:sldId id="342" r:id="rId5"/>
    <p:sldId id="334" r:id="rId6"/>
    <p:sldId id="319" r:id="rId7"/>
    <p:sldId id="260" r:id="rId8"/>
    <p:sldId id="268" r:id="rId9"/>
    <p:sldId id="269" r:id="rId10"/>
    <p:sldId id="285" r:id="rId11"/>
    <p:sldId id="294" r:id="rId12"/>
    <p:sldId id="295" r:id="rId13"/>
    <p:sldId id="305" r:id="rId14"/>
    <p:sldId id="307" r:id="rId15"/>
    <p:sldId id="339" r:id="rId16"/>
    <p:sldId id="340" r:id="rId17"/>
    <p:sldId id="341" r:id="rId18"/>
    <p:sldId id="389" r:id="rId19"/>
    <p:sldId id="390" r:id="rId20"/>
    <p:sldId id="391" r:id="rId21"/>
    <p:sldId id="392" r:id="rId22"/>
    <p:sldId id="393" r:id="rId23"/>
    <p:sldId id="394" r:id="rId24"/>
    <p:sldId id="367" r:id="rId25"/>
    <p:sldId id="395" r:id="rId26"/>
    <p:sldId id="368" r:id="rId27"/>
    <p:sldId id="369" r:id="rId28"/>
    <p:sldId id="370" r:id="rId29"/>
    <p:sldId id="371" r:id="rId30"/>
    <p:sldId id="372" r:id="rId31"/>
    <p:sldId id="373" r:id="rId32"/>
    <p:sldId id="374" r:id="rId33"/>
    <p:sldId id="375" r:id="rId34"/>
    <p:sldId id="376" r:id="rId35"/>
    <p:sldId id="405" r:id="rId36"/>
    <p:sldId id="396" r:id="rId37"/>
    <p:sldId id="382" r:id="rId38"/>
    <p:sldId id="384" r:id="rId39"/>
    <p:sldId id="385" r:id="rId40"/>
    <p:sldId id="386" r:id="rId41"/>
    <p:sldId id="387" r:id="rId42"/>
    <p:sldId id="397" r:id="rId43"/>
    <p:sldId id="403" r:id="rId44"/>
    <p:sldId id="404" r:id="rId45"/>
    <p:sldId id="406" r:id="rId46"/>
    <p:sldId id="407" r:id="rId47"/>
    <p:sldId id="408" r:id="rId48"/>
    <p:sldId id="409" r:id="rId49"/>
    <p:sldId id="410" r:id="rId50"/>
    <p:sldId id="411" r:id="rId51"/>
    <p:sldId id="412" r:id="rId52"/>
    <p:sldId id="413" r:id="rId53"/>
    <p:sldId id="414" r:id="rId54"/>
    <p:sldId id="415" r:id="rId55"/>
    <p:sldId id="416" r:id="rId56"/>
    <p:sldId id="417" r:id="rId57"/>
    <p:sldId id="399" r:id="rId58"/>
    <p:sldId id="400" r:id="rId59"/>
    <p:sldId id="401" r:id="rId60"/>
    <p:sldId id="402" r:id="rId61"/>
    <p:sldId id="398" r:id="rId62"/>
    <p:sldId id="418" r:id="rId63"/>
    <p:sldId id="419" r:id="rId64"/>
    <p:sldId id="420" r:id="rId65"/>
    <p:sldId id="296" r:id="rId66"/>
    <p:sldId id="421"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6ABACAB-2E59-480D-9A02-012697825076}"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A495A-4135-4244-9D6D-78632DAA510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78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BACAB-2E59-480D-9A02-012697825076}"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A495A-4135-4244-9D6D-78632DAA5104}" type="slidenum">
              <a:rPr lang="en-US" smtClean="0"/>
              <a:t>‹#›</a:t>
            </a:fld>
            <a:endParaRPr lang="en-US"/>
          </a:p>
        </p:txBody>
      </p:sp>
    </p:spTree>
    <p:extLst>
      <p:ext uri="{BB962C8B-B14F-4D97-AF65-F5344CB8AC3E}">
        <p14:creationId xmlns:p14="http://schemas.microsoft.com/office/powerpoint/2010/main" val="357924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BACAB-2E59-480D-9A02-012697825076}"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A495A-4135-4244-9D6D-78632DAA510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82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3634" y="131763"/>
            <a:ext cx="10390717" cy="1143000"/>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r>
              <a:rPr lang="en-US"/>
              <a:t>ICS611</a:t>
            </a:r>
          </a:p>
        </p:txBody>
      </p:sp>
      <p:sp>
        <p:nvSpPr>
          <p:cNvPr id="7" name="Rectangle 13"/>
          <p:cNvSpPr>
            <a:spLocks noGrp="1" noChangeArrowheads="1"/>
          </p:cNvSpPr>
          <p:nvPr>
            <p:ph type="sldNum" sz="quarter" idx="12"/>
          </p:nvPr>
        </p:nvSpPr>
        <p:spPr>
          <a:ln/>
        </p:spPr>
        <p:txBody>
          <a:bodyPr/>
          <a:lstStyle>
            <a:lvl1pPr>
              <a:defRPr/>
            </a:lvl1pPr>
          </a:lstStyle>
          <a:p>
            <a:fld id="{DD47CFE2-0B0B-4DCD-AAE2-7A6E32593649}" type="slidenum">
              <a:rPr lang="he-IL" altLang="en-US"/>
              <a:pPr/>
              <a:t>‹#›</a:t>
            </a:fld>
            <a:endParaRPr lang="en-US" altLang="en-US"/>
          </a:p>
        </p:txBody>
      </p:sp>
    </p:spTree>
    <p:extLst>
      <p:ext uri="{BB962C8B-B14F-4D97-AF65-F5344CB8AC3E}">
        <p14:creationId xmlns:p14="http://schemas.microsoft.com/office/powerpoint/2010/main" val="2668221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BACAB-2E59-480D-9A02-012697825076}"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A495A-4135-4244-9D6D-78632DAA5104}" type="slidenum">
              <a:rPr lang="en-US" smtClean="0"/>
              <a:t>‹#›</a:t>
            </a:fld>
            <a:endParaRPr lang="en-US"/>
          </a:p>
        </p:txBody>
      </p:sp>
    </p:spTree>
    <p:extLst>
      <p:ext uri="{BB962C8B-B14F-4D97-AF65-F5344CB8AC3E}">
        <p14:creationId xmlns:p14="http://schemas.microsoft.com/office/powerpoint/2010/main" val="48919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ABACAB-2E59-480D-9A02-012697825076}" type="datetimeFigureOut">
              <a:rPr lang="en-US" smtClean="0"/>
              <a:t>5/26/2021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6A495A-4135-4244-9D6D-78632DAA510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458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ABACAB-2E59-480D-9A02-012697825076}"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A495A-4135-4244-9D6D-78632DAA5104}" type="slidenum">
              <a:rPr lang="en-US" smtClean="0"/>
              <a:t>‹#›</a:t>
            </a:fld>
            <a:endParaRPr lang="en-US"/>
          </a:p>
        </p:txBody>
      </p:sp>
    </p:spTree>
    <p:extLst>
      <p:ext uri="{BB962C8B-B14F-4D97-AF65-F5344CB8AC3E}">
        <p14:creationId xmlns:p14="http://schemas.microsoft.com/office/powerpoint/2010/main" val="344633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ABACAB-2E59-480D-9A02-012697825076}" type="datetimeFigureOut">
              <a:rPr lang="en-US" smtClean="0"/>
              <a:t>5/26/2021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6A495A-4135-4244-9D6D-78632DAA5104}" type="slidenum">
              <a:rPr lang="en-US" smtClean="0"/>
              <a:t>‹#›</a:t>
            </a:fld>
            <a:endParaRPr lang="en-US"/>
          </a:p>
        </p:txBody>
      </p:sp>
    </p:spTree>
    <p:extLst>
      <p:ext uri="{BB962C8B-B14F-4D97-AF65-F5344CB8AC3E}">
        <p14:creationId xmlns:p14="http://schemas.microsoft.com/office/powerpoint/2010/main" val="127420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ABACAB-2E59-480D-9A02-012697825076}" type="datetimeFigureOut">
              <a:rPr lang="en-US" smtClean="0"/>
              <a:t>5/26/2021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6A495A-4135-4244-9D6D-78632DAA5104}" type="slidenum">
              <a:rPr lang="en-US" smtClean="0"/>
              <a:t>‹#›</a:t>
            </a:fld>
            <a:endParaRPr lang="en-US"/>
          </a:p>
        </p:txBody>
      </p:sp>
    </p:spTree>
    <p:extLst>
      <p:ext uri="{BB962C8B-B14F-4D97-AF65-F5344CB8AC3E}">
        <p14:creationId xmlns:p14="http://schemas.microsoft.com/office/powerpoint/2010/main" val="278290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BACAB-2E59-480D-9A02-012697825076}" type="datetimeFigureOut">
              <a:rPr lang="en-US" smtClean="0"/>
              <a:t>5/26/2021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6A495A-4135-4244-9D6D-78632DAA5104}" type="slidenum">
              <a:rPr lang="en-US" smtClean="0"/>
              <a:t>‹#›</a:t>
            </a:fld>
            <a:endParaRPr lang="en-US"/>
          </a:p>
        </p:txBody>
      </p:sp>
    </p:spTree>
    <p:extLst>
      <p:ext uri="{BB962C8B-B14F-4D97-AF65-F5344CB8AC3E}">
        <p14:creationId xmlns:p14="http://schemas.microsoft.com/office/powerpoint/2010/main" val="288365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ABACAB-2E59-480D-9A02-012697825076}"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A495A-4135-4244-9D6D-78632DAA5104}" type="slidenum">
              <a:rPr lang="en-US" smtClean="0"/>
              <a:t>‹#›</a:t>
            </a:fld>
            <a:endParaRPr lang="en-US"/>
          </a:p>
        </p:txBody>
      </p:sp>
    </p:spTree>
    <p:extLst>
      <p:ext uri="{BB962C8B-B14F-4D97-AF65-F5344CB8AC3E}">
        <p14:creationId xmlns:p14="http://schemas.microsoft.com/office/powerpoint/2010/main" val="50778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ABACAB-2E59-480D-9A02-012697825076}" type="datetimeFigureOut">
              <a:rPr lang="en-US" smtClean="0"/>
              <a:t>5/26/2021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6A495A-4135-4244-9D6D-78632DAA510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51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6ABACAB-2E59-480D-9A02-012697825076}" type="datetimeFigureOut">
              <a:rPr lang="en-US" smtClean="0"/>
              <a:t>5/26/2021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6A495A-4135-4244-9D6D-78632DAA510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9917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eBp10ylItlw"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oUf9_rS1fY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thatascience.com/learn-machine-learning/gini-entropy/#:~:text=Decision%20tree%20algorithms%20use%20information,thermodynamics%20where%20it%20signifies%20disorder"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victorzhou.com/blog/intro-to-random-forests/" TargetMode="External"/><Relationship Id="rId7" Type="http://schemas.openxmlformats.org/officeDocument/2006/relationships/hyperlink" Target="https://analyticsindiamag.com/random-forest-vs-xgboost-comparing-tree-based-algorithms-with-codes/" TargetMode="External"/><Relationship Id="rId2" Type="http://schemas.openxmlformats.org/officeDocument/2006/relationships/hyperlink" Target="https://www.datasciencecentral.com/profiles/blogs/decision-tree-vs-random-forest-vs-boosted-trees-explained" TargetMode="External"/><Relationship Id="rId1" Type="http://schemas.openxmlformats.org/officeDocument/2006/relationships/slideLayout" Target="../slideLayouts/slideLayout2.xml"/><Relationship Id="rId6" Type="http://schemas.openxmlformats.org/officeDocument/2006/relationships/hyperlink" Target="https://medium.com/analytics-vidhya/comparing-random-forest-and-xgboost-be98578479c3" TargetMode="External"/><Relationship Id="rId5" Type="http://schemas.openxmlformats.org/officeDocument/2006/relationships/hyperlink" Target="https://towardsdatascience.com/the-ultimate-guide-to-adaboost-random-forests-and-xgboost-7f9327061c4f" TargetMode="External"/><Relationship Id="rId4" Type="http://schemas.openxmlformats.org/officeDocument/2006/relationships/hyperlink" Target="https://web.csulb.edu/~tebert/teaching/lectures/551/random_forest.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machinelearningmastery.com/compare-machine-learning-algorithms-python-scikit-lear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blog.thedataincubator.com/2017/11/scikit-learn-vs-statsmodel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qU2w_qiP4C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QjJ_GffiNE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B52C8-A046-4005-9BBD-0C1CB8786DAA}"/>
              </a:ext>
            </a:extLst>
          </p:cNvPr>
          <p:cNvSpPr>
            <a:spLocks noGrp="1"/>
          </p:cNvSpPr>
          <p:nvPr>
            <p:ph type="ctrTitle"/>
          </p:nvPr>
        </p:nvSpPr>
        <p:spPr/>
        <p:txBody>
          <a:bodyPr/>
          <a:lstStyle/>
          <a:p>
            <a:r>
              <a:rPr lang="en-US" dirty="0"/>
              <a:t>Trees &amp; Forests</a:t>
            </a:r>
          </a:p>
        </p:txBody>
      </p:sp>
      <p:sp>
        <p:nvSpPr>
          <p:cNvPr id="3" name="Subtitle 2">
            <a:extLst>
              <a:ext uri="{FF2B5EF4-FFF2-40B4-BE49-F238E27FC236}">
                <a16:creationId xmlns:a16="http://schemas.microsoft.com/office/drawing/2014/main" id="{64DA8849-0623-4826-AA60-2EE338FB4C28}"/>
              </a:ext>
            </a:extLst>
          </p:cNvPr>
          <p:cNvSpPr>
            <a:spLocks noGrp="1"/>
          </p:cNvSpPr>
          <p:nvPr>
            <p:ph type="subTitle" idx="1"/>
          </p:nvPr>
        </p:nvSpPr>
        <p:spPr/>
        <p:txBody>
          <a:bodyPr/>
          <a:lstStyle/>
          <a:p>
            <a:r>
              <a:rPr lang="en-US" dirty="0"/>
              <a:t>Anurag Srivastava</a:t>
            </a:r>
          </a:p>
        </p:txBody>
      </p:sp>
    </p:spTree>
    <p:extLst>
      <p:ext uri="{BB962C8B-B14F-4D97-AF65-F5344CB8AC3E}">
        <p14:creationId xmlns:p14="http://schemas.microsoft.com/office/powerpoint/2010/main" val="597408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AI Systems - </a:t>
            </a:r>
            <a:r>
              <a:rPr lang="en-US" dirty="0" err="1"/>
              <a:t>Cozmo</a:t>
            </a:r>
            <a:endParaRPr lang="en-US" dirty="0"/>
          </a:p>
        </p:txBody>
      </p:sp>
      <p:sp>
        <p:nvSpPr>
          <p:cNvPr id="4" name="TextBox 3"/>
          <p:cNvSpPr txBox="1"/>
          <p:nvPr/>
        </p:nvSpPr>
        <p:spPr>
          <a:xfrm>
            <a:off x="2936545" y="5867400"/>
            <a:ext cx="4847481" cy="369332"/>
          </a:xfrm>
          <a:prstGeom prst="rect">
            <a:avLst/>
          </a:prstGeom>
          <a:noFill/>
        </p:spPr>
        <p:txBody>
          <a:bodyPr wrap="none" rtlCol="0">
            <a:spAutoFit/>
          </a:bodyPr>
          <a:lstStyle/>
          <a:p>
            <a:r>
              <a:rPr lang="en-US" dirty="0"/>
              <a:t>https://www.youtube.com/watch?v=cjFA531qJNE</a:t>
            </a:r>
          </a:p>
        </p:txBody>
      </p:sp>
      <p:pic>
        <p:nvPicPr>
          <p:cNvPr id="5" name="eBp10ylItlw"/>
          <p:cNvPicPr>
            <a:picLocks noRot="1" noChangeAspect="1"/>
          </p:cNvPicPr>
          <p:nvPr>
            <a:videoFile r:link="rId1"/>
          </p:nvPr>
        </p:nvPicPr>
        <p:blipFill>
          <a:blip r:embed="rId3"/>
          <a:stretch>
            <a:fillRect/>
          </a:stretch>
        </p:blipFill>
        <p:spPr>
          <a:xfrm>
            <a:off x="2903034" y="1936499"/>
            <a:ext cx="6431652" cy="3916117"/>
          </a:xfrm>
          <a:prstGeom prst="rect">
            <a:avLst/>
          </a:prstGeom>
        </p:spPr>
      </p:pic>
    </p:spTree>
    <p:extLst>
      <p:ext uri="{BB962C8B-B14F-4D97-AF65-F5344CB8AC3E}">
        <p14:creationId xmlns:p14="http://schemas.microsoft.com/office/powerpoint/2010/main" val="3306223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9144000" cy="2441722"/>
          </a:xfrm>
          <a:prstGeom prst="rect">
            <a:avLst/>
          </a:prstGeom>
        </p:spPr>
      </p:pic>
    </p:spTree>
    <p:extLst>
      <p:ext uri="{BB962C8B-B14F-4D97-AF65-F5344CB8AC3E}">
        <p14:creationId xmlns:p14="http://schemas.microsoft.com/office/powerpoint/2010/main" val="3772395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in Application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667000"/>
            <a:ext cx="9144000" cy="2506688"/>
          </a:xfrm>
          <a:prstGeom prst="rect">
            <a:avLst/>
          </a:prstGeom>
        </p:spPr>
      </p:pic>
    </p:spTree>
    <p:extLst>
      <p:ext uri="{BB962C8B-B14F-4D97-AF65-F5344CB8AC3E}">
        <p14:creationId xmlns:p14="http://schemas.microsoft.com/office/powerpoint/2010/main" val="1480606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a:bodyPr>
          <a:lstStyle/>
          <a:p>
            <a:pPr>
              <a:buFont typeface="Wingdings" panose="05000000000000000000" pitchFamily="2" charset="2"/>
              <a:buChar char="Ø"/>
            </a:pPr>
            <a:r>
              <a:rPr lang="en-US" dirty="0"/>
              <a:t> App that suggests recipes using the inventory of your fridge – </a:t>
            </a:r>
            <a:r>
              <a:rPr lang="en-US" dirty="0" err="1"/>
              <a:t>Chefling</a:t>
            </a:r>
            <a:endParaRPr lang="en-US" dirty="0"/>
          </a:p>
          <a:p>
            <a:pPr>
              <a:buFont typeface="Wingdings" panose="05000000000000000000" pitchFamily="2" charset="2"/>
              <a:buChar char="Ø"/>
            </a:pPr>
            <a:r>
              <a:rPr lang="en-US" dirty="0"/>
              <a:t> Custom Search – </a:t>
            </a:r>
            <a:r>
              <a:rPr lang="en-US" dirty="0" err="1"/>
              <a:t>Pinterest</a:t>
            </a:r>
            <a:r>
              <a:rPr lang="en-US" dirty="0"/>
              <a:t>.</a:t>
            </a:r>
          </a:p>
        </p:txBody>
      </p:sp>
      <p:pic>
        <p:nvPicPr>
          <p:cNvPr id="5" name="Picture 4"/>
          <p:cNvPicPr>
            <a:picLocks noChangeAspect="1"/>
          </p:cNvPicPr>
          <p:nvPr/>
        </p:nvPicPr>
        <p:blipFill rotWithShape="1">
          <a:blip r:embed="rId2"/>
          <a:srcRect l="31844" t="22917" r="33017" b="18750"/>
          <a:stretch/>
        </p:blipFill>
        <p:spPr>
          <a:xfrm>
            <a:off x="2103120" y="2829105"/>
            <a:ext cx="3510644" cy="3276600"/>
          </a:xfrm>
          <a:prstGeom prst="rect">
            <a:avLst/>
          </a:prstGeom>
        </p:spPr>
      </p:pic>
      <p:pic>
        <p:nvPicPr>
          <p:cNvPr id="6" name="Picture 5"/>
          <p:cNvPicPr>
            <a:picLocks noChangeAspect="1"/>
          </p:cNvPicPr>
          <p:nvPr/>
        </p:nvPicPr>
        <p:blipFill rotWithShape="1">
          <a:blip r:embed="rId3"/>
          <a:srcRect l="48243" t="17708" r="7833" b="14583"/>
          <a:stretch/>
        </p:blipFill>
        <p:spPr>
          <a:xfrm>
            <a:off x="6390246" y="2829105"/>
            <a:ext cx="3744355" cy="3276600"/>
          </a:xfrm>
          <a:prstGeom prst="rect">
            <a:avLst/>
          </a:prstGeom>
        </p:spPr>
      </p:pic>
    </p:spTree>
    <p:extLst>
      <p:ext uri="{BB962C8B-B14F-4D97-AF65-F5344CB8AC3E}">
        <p14:creationId xmlns:p14="http://schemas.microsoft.com/office/powerpoint/2010/main" val="307384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Use Case – e Commerce</a:t>
            </a:r>
          </a:p>
        </p:txBody>
      </p:sp>
      <p:sp>
        <p:nvSpPr>
          <p:cNvPr id="3" name="Content Placeholder 2"/>
          <p:cNvSpPr>
            <a:spLocks noGrp="1"/>
          </p:cNvSpPr>
          <p:nvPr>
            <p:ph idx="1"/>
          </p:nvPr>
        </p:nvSpPr>
        <p:spPr>
          <a:xfrm>
            <a:off x="2346960" y="1934944"/>
            <a:ext cx="7543800" cy="4220529"/>
          </a:xfrm>
        </p:spPr>
        <p:txBody>
          <a:bodyPr>
            <a:normAutofit lnSpcReduction="10000"/>
          </a:bodyPr>
          <a:lstStyle/>
          <a:p>
            <a:pPr>
              <a:buFont typeface="Wingdings" panose="05000000000000000000" pitchFamily="2" charset="2"/>
              <a:buChar char="Ø"/>
            </a:pPr>
            <a:r>
              <a:rPr lang="en-US" dirty="0"/>
              <a:t> </a:t>
            </a:r>
            <a:r>
              <a:rPr lang="en-US" dirty="0" err="1"/>
              <a:t>Chatbots</a:t>
            </a:r>
            <a:endParaRPr lang="en-US" dirty="0"/>
          </a:p>
          <a:p>
            <a:pPr>
              <a:buFont typeface="Wingdings" panose="05000000000000000000" pitchFamily="2" charset="2"/>
              <a:buChar char="Ø"/>
            </a:pPr>
            <a:r>
              <a:rPr lang="en-US" dirty="0"/>
              <a:t> Virtual Assistants</a:t>
            </a:r>
          </a:p>
          <a:p>
            <a:pPr lvl="1">
              <a:buFont typeface="Wingdings" panose="05000000000000000000" pitchFamily="2" charset="2"/>
              <a:buChar char="Ø"/>
            </a:pPr>
            <a:r>
              <a:rPr lang="en-US" dirty="0"/>
              <a:t> By using Alexa on Amazon’s Echo device, customers can discover local gigs for the upcoming weekend through </a:t>
            </a:r>
            <a:r>
              <a:rPr lang="en-US" dirty="0" err="1"/>
              <a:t>StubHub</a:t>
            </a:r>
            <a:r>
              <a:rPr lang="en-US" dirty="0"/>
              <a:t>, arrange transport to and from the event via </a:t>
            </a:r>
            <a:r>
              <a:rPr lang="en-US" dirty="0" err="1"/>
              <a:t>Uber</a:t>
            </a:r>
            <a:r>
              <a:rPr lang="en-US" dirty="0"/>
              <a:t>, or even order pre-event dinner from Domino’s (and track the order status in real time).</a:t>
            </a:r>
          </a:p>
          <a:p>
            <a:pPr>
              <a:buFont typeface="Wingdings" panose="05000000000000000000" pitchFamily="2" charset="2"/>
              <a:buChar char="Ø"/>
            </a:pPr>
            <a:r>
              <a:rPr lang="en-US" dirty="0"/>
              <a:t> Wish</a:t>
            </a:r>
          </a:p>
          <a:p>
            <a:pPr lvl="1">
              <a:buFont typeface="Wingdings" panose="05000000000000000000" pitchFamily="2" charset="2"/>
              <a:buChar char="Ø"/>
            </a:pPr>
            <a:r>
              <a:rPr lang="en-US" dirty="0"/>
              <a:t> On the spot personal pricing</a:t>
            </a:r>
          </a:p>
          <a:p>
            <a:pPr>
              <a:buFont typeface="Wingdings" panose="05000000000000000000" pitchFamily="2" charset="2"/>
              <a:buChar char="Ø"/>
            </a:pPr>
            <a:r>
              <a:rPr lang="en-US" dirty="0"/>
              <a:t> Tackle fake reviews</a:t>
            </a:r>
          </a:p>
          <a:p>
            <a:pPr lvl="1">
              <a:buFont typeface="Wingdings" panose="05000000000000000000" pitchFamily="2" charset="2"/>
              <a:buChar char="Ø"/>
            </a:pPr>
            <a:r>
              <a:rPr lang="en-US" dirty="0"/>
              <a:t> www.fakespot.com</a:t>
            </a:r>
          </a:p>
          <a:p>
            <a:pPr>
              <a:buFont typeface="Wingdings" panose="05000000000000000000" pitchFamily="2" charset="2"/>
              <a:buChar char="Ø"/>
            </a:pPr>
            <a:r>
              <a:rPr lang="en-US" dirty="0"/>
              <a:t> Inventory Management &amp; Sales Forecasting</a:t>
            </a:r>
          </a:p>
          <a:p>
            <a:pPr>
              <a:buFont typeface="Wingdings" panose="05000000000000000000" pitchFamily="2" charset="2"/>
              <a:buChar char="Ø"/>
            </a:pPr>
            <a:r>
              <a:rPr lang="en-US" dirty="0"/>
              <a:t> Generating product descriptions in any writing style</a:t>
            </a:r>
          </a:p>
        </p:txBody>
      </p:sp>
    </p:spTree>
    <p:extLst>
      <p:ext uri="{BB962C8B-B14F-4D97-AF65-F5344CB8AC3E}">
        <p14:creationId xmlns:p14="http://schemas.microsoft.com/office/powerpoint/2010/main" val="303128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Imagine Real Time Modules</a:t>
            </a:r>
          </a:p>
        </p:txBody>
      </p:sp>
      <p:sp>
        <p:nvSpPr>
          <p:cNvPr id="4" name="Content Placeholder 2"/>
          <p:cNvSpPr>
            <a:spLocks noGrp="1"/>
          </p:cNvSpPr>
          <p:nvPr>
            <p:ph idx="1"/>
          </p:nvPr>
        </p:nvSpPr>
        <p:spPr>
          <a:xfrm>
            <a:off x="2346960" y="1934944"/>
            <a:ext cx="7543800" cy="4220529"/>
          </a:xfrm>
        </p:spPr>
        <p:txBody>
          <a:bodyPr>
            <a:normAutofit fontScale="92500"/>
          </a:bodyPr>
          <a:lstStyle/>
          <a:p>
            <a:pPr>
              <a:buFont typeface="Wingdings" panose="05000000000000000000" pitchFamily="2" charset="2"/>
              <a:buChar char="Ø"/>
            </a:pPr>
            <a:r>
              <a:rPr lang="en-US" dirty="0"/>
              <a:t> Deception detection in speech</a:t>
            </a:r>
          </a:p>
          <a:p>
            <a:pPr>
              <a:buFont typeface="Wingdings" panose="05000000000000000000" pitchFamily="2" charset="2"/>
              <a:buChar char="Ø"/>
            </a:pPr>
            <a:r>
              <a:rPr lang="en-US" dirty="0"/>
              <a:t> Image verification – KYC – document photo and selfie</a:t>
            </a:r>
          </a:p>
          <a:p>
            <a:pPr>
              <a:buFont typeface="Wingdings" panose="05000000000000000000" pitchFamily="2" charset="2"/>
              <a:buChar char="Ø"/>
            </a:pPr>
            <a:r>
              <a:rPr lang="en-US" dirty="0"/>
              <a:t> Reading handwritten forms / applications (any language)</a:t>
            </a:r>
          </a:p>
          <a:p>
            <a:pPr>
              <a:buFont typeface="Wingdings" panose="05000000000000000000" pitchFamily="2" charset="2"/>
              <a:buChar char="Ø"/>
            </a:pPr>
            <a:r>
              <a:rPr lang="en-US" dirty="0"/>
              <a:t> Intuitive client risk profiling (social media data + financial data)</a:t>
            </a:r>
          </a:p>
          <a:p>
            <a:pPr>
              <a:buFont typeface="Wingdings" panose="05000000000000000000" pitchFamily="2" charset="2"/>
              <a:buChar char="Ø"/>
            </a:pPr>
            <a:r>
              <a:rPr lang="en-US" dirty="0"/>
              <a:t> Voice based initial screening of loan applicants - </a:t>
            </a:r>
            <a:r>
              <a:rPr lang="en-US" dirty="0">
                <a:hlinkClick r:id="rId2"/>
              </a:rPr>
              <a:t>https://www.youtube.com/watch?v=oUf9_rS1fYg</a:t>
            </a:r>
            <a:r>
              <a:rPr lang="en-US" dirty="0"/>
              <a:t> </a:t>
            </a:r>
          </a:p>
          <a:p>
            <a:pPr>
              <a:buFont typeface="Wingdings" panose="05000000000000000000" pitchFamily="2" charset="2"/>
              <a:buChar char="Ø"/>
            </a:pPr>
            <a:r>
              <a:rPr lang="en-US" dirty="0"/>
              <a:t> Transactional bots - digital assistants helping users navigate their finance plans, savings, and spending based on web footprints.</a:t>
            </a:r>
          </a:p>
          <a:p>
            <a:pPr>
              <a:buFont typeface="Wingdings" panose="05000000000000000000" pitchFamily="2" charset="2"/>
              <a:buChar char="Ø"/>
            </a:pPr>
            <a:r>
              <a:rPr lang="en-US" dirty="0"/>
              <a:t> OCR can be used to digitize hard copy documents. An NLP model with layered business logic can then interpret, record, and correct contracts at high speed. </a:t>
            </a:r>
          </a:p>
        </p:txBody>
      </p:sp>
    </p:spTree>
    <p:extLst>
      <p:ext uri="{BB962C8B-B14F-4D97-AF65-F5344CB8AC3E}">
        <p14:creationId xmlns:p14="http://schemas.microsoft.com/office/powerpoint/2010/main" val="4244810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Transactional Bots</a:t>
            </a:r>
          </a:p>
        </p:txBody>
      </p:sp>
      <p:sp>
        <p:nvSpPr>
          <p:cNvPr id="4" name="Content Placeholder 2"/>
          <p:cNvSpPr>
            <a:spLocks noGrp="1"/>
          </p:cNvSpPr>
          <p:nvPr>
            <p:ph idx="1"/>
          </p:nvPr>
        </p:nvSpPr>
        <p:spPr>
          <a:xfrm>
            <a:off x="2346960" y="1905000"/>
            <a:ext cx="7543800" cy="4191000"/>
          </a:xfrm>
        </p:spPr>
        <p:txBody>
          <a:bodyPr>
            <a:normAutofit/>
          </a:bodyPr>
          <a:lstStyle/>
          <a:p>
            <a:pPr>
              <a:buFont typeface="Wingdings" panose="05000000000000000000" pitchFamily="2" charset="2"/>
              <a:buChar char="Ø"/>
            </a:pPr>
            <a:r>
              <a:rPr lang="en-US" dirty="0"/>
              <a:t> Automated Claims Processes – </a:t>
            </a:r>
          </a:p>
          <a:p>
            <a:pPr>
              <a:buFont typeface="Wingdings" panose="05000000000000000000" pitchFamily="2" charset="2"/>
              <a:buChar char="Ø"/>
            </a:pPr>
            <a:endParaRPr lang="en-US" dirty="0"/>
          </a:p>
          <a:p>
            <a:pPr lvl="1">
              <a:buFont typeface="Wingdings" panose="05000000000000000000" pitchFamily="2" charset="2"/>
              <a:buChar char="Ø"/>
            </a:pPr>
            <a:r>
              <a:rPr lang="en-US" dirty="0"/>
              <a:t> Walks the customer through the process, step by step, in a conversational format.</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 It asks for videos or photos of the damage and uploads them to the database. It takes in all the information required for the processing of the claim. The bot can then run the application through a fraud detection method, looking for anomalies and non-compliant data.</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 It then moves on to the adjustment model where it provides a range of values for payout. Once all data is set, human intervention can be included for auditing purposes. The bot can at this point calculate and propose payout amounts, based on a payout predictor model it has been trained on.</a:t>
            </a:r>
          </a:p>
        </p:txBody>
      </p:sp>
      <p:pic>
        <p:nvPicPr>
          <p:cNvPr id="3" name="Picture 2"/>
          <p:cNvPicPr>
            <a:picLocks noChangeAspect="1"/>
          </p:cNvPicPr>
          <p:nvPr/>
        </p:nvPicPr>
        <p:blipFill rotWithShape="1">
          <a:blip r:embed="rId2"/>
          <a:srcRect l="25001" t="55929" r="25833" b="21838"/>
          <a:stretch/>
        </p:blipFill>
        <p:spPr>
          <a:xfrm>
            <a:off x="1915181" y="2438400"/>
            <a:ext cx="8407359" cy="2137466"/>
          </a:xfrm>
          <a:prstGeom prst="rect">
            <a:avLst/>
          </a:prstGeom>
        </p:spPr>
      </p:pic>
    </p:spTree>
    <p:extLst>
      <p:ext uri="{BB962C8B-B14F-4D97-AF65-F5344CB8AC3E}">
        <p14:creationId xmlns:p14="http://schemas.microsoft.com/office/powerpoint/2010/main" val="426501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Transactional Bots</a:t>
            </a:r>
          </a:p>
        </p:txBody>
      </p:sp>
      <p:sp>
        <p:nvSpPr>
          <p:cNvPr id="4" name="Content Placeholder 2"/>
          <p:cNvSpPr>
            <a:spLocks noGrp="1"/>
          </p:cNvSpPr>
          <p:nvPr>
            <p:ph idx="1"/>
          </p:nvPr>
        </p:nvSpPr>
        <p:spPr>
          <a:xfrm>
            <a:off x="2346960" y="1905000"/>
            <a:ext cx="7543800" cy="4191000"/>
          </a:xfrm>
        </p:spPr>
        <p:txBody>
          <a:bodyPr>
            <a:normAutofit/>
          </a:bodyPr>
          <a:lstStyle/>
          <a:p>
            <a:pPr>
              <a:buFont typeface="Wingdings" panose="05000000000000000000" pitchFamily="2" charset="2"/>
              <a:buChar char="Ø"/>
            </a:pPr>
            <a:r>
              <a:rPr lang="en-US" dirty="0"/>
              <a:t> AI assistance with claims settlement is fast and more successful.</a:t>
            </a:r>
          </a:p>
          <a:p>
            <a:pPr>
              <a:buFont typeface="Wingdings" panose="05000000000000000000" pitchFamily="2" charset="2"/>
              <a:buChar char="Ø"/>
            </a:pPr>
            <a:r>
              <a:rPr lang="en-US" dirty="0"/>
              <a:t> And fast means — 3 seconds from claim submission to payment. This is the result of the independent work of Lemonade’s AI - Jim.</a:t>
            </a:r>
          </a:p>
          <a:p>
            <a:pPr>
              <a:buFont typeface="Wingdings" panose="05000000000000000000" pitchFamily="2" charset="2"/>
              <a:buChar char="Ø"/>
            </a:pPr>
            <a:r>
              <a:rPr lang="en-US" dirty="0"/>
              <a:t> Lemonade is a New York based Insurance startup.</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What AI can do is to assist, advise, and create a better customer experience. At the moment, AI complements human work and makes it more efficient, but it isn’t aimed to replace a human.</a:t>
            </a:r>
          </a:p>
        </p:txBody>
      </p:sp>
    </p:spTree>
    <p:extLst>
      <p:ext uri="{BB962C8B-B14F-4D97-AF65-F5344CB8AC3E}">
        <p14:creationId xmlns:p14="http://schemas.microsoft.com/office/powerpoint/2010/main" val="397502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18BB-EC8A-4AF4-83D5-AD783F74242D}"/>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2606E98C-A883-4EF5-B2B7-4333D0E9D72D}"/>
              </a:ext>
            </a:extLst>
          </p:cNvPr>
          <p:cNvSpPr>
            <a:spLocks noGrp="1"/>
          </p:cNvSpPr>
          <p:nvPr>
            <p:ph idx="1"/>
          </p:nvPr>
        </p:nvSpPr>
        <p:spPr/>
        <p:txBody>
          <a:bodyPr/>
          <a:lstStyle/>
          <a:p>
            <a:r>
              <a:rPr lang="en-US" dirty="0"/>
              <a:t>Classification is a data mining technique used for systematic placement of group membership of data. </a:t>
            </a:r>
          </a:p>
          <a:p>
            <a:r>
              <a:rPr lang="en-US" dirty="0"/>
              <a:t>It maps the data into predefined groups or classes and searches for new patterns. </a:t>
            </a:r>
          </a:p>
          <a:p>
            <a:r>
              <a:rPr lang="en-US" dirty="0"/>
              <a:t>For example, you may wish to use classification to predict whether the weather on a particular day will be “sunny”, “rainy”, or “cloudy”.</a:t>
            </a:r>
          </a:p>
        </p:txBody>
      </p:sp>
    </p:spTree>
    <p:extLst>
      <p:ext uri="{BB962C8B-B14F-4D97-AF65-F5344CB8AC3E}">
        <p14:creationId xmlns:p14="http://schemas.microsoft.com/office/powerpoint/2010/main" val="31841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18BB-EC8A-4AF4-83D5-AD783F74242D}"/>
              </a:ext>
            </a:extLst>
          </p:cNvPr>
          <p:cNvSpPr>
            <a:spLocks noGrp="1"/>
          </p:cNvSpPr>
          <p:nvPr>
            <p:ph type="title"/>
          </p:nvPr>
        </p:nvSpPr>
        <p:spPr/>
        <p:txBody>
          <a:bodyPr/>
          <a:lstStyle/>
          <a:p>
            <a:r>
              <a:rPr lang="en-US" dirty="0"/>
              <a:t>Regression	</a:t>
            </a:r>
          </a:p>
        </p:txBody>
      </p:sp>
      <p:sp>
        <p:nvSpPr>
          <p:cNvPr id="3" name="Content Placeholder 2">
            <a:extLst>
              <a:ext uri="{FF2B5EF4-FFF2-40B4-BE49-F238E27FC236}">
                <a16:creationId xmlns:a16="http://schemas.microsoft.com/office/drawing/2014/main" id="{2606E98C-A883-4EF5-B2B7-4333D0E9D72D}"/>
              </a:ext>
            </a:extLst>
          </p:cNvPr>
          <p:cNvSpPr>
            <a:spLocks noGrp="1"/>
          </p:cNvSpPr>
          <p:nvPr>
            <p:ph idx="1"/>
          </p:nvPr>
        </p:nvSpPr>
        <p:spPr/>
        <p:txBody>
          <a:bodyPr/>
          <a:lstStyle/>
          <a:p>
            <a:r>
              <a:rPr lang="en-US" dirty="0"/>
              <a:t>Used to predict for individuals on the basis of information gained from a previous sample of similar individuals. </a:t>
            </a:r>
          </a:p>
          <a:p>
            <a:r>
              <a:rPr lang="en-US" dirty="0"/>
              <a:t>For example, A person wants do some savings for future and then It will be based on his current values and several past values. He uses a linear regression formula to predict his future savings. </a:t>
            </a:r>
          </a:p>
          <a:p>
            <a:r>
              <a:rPr lang="en-US" dirty="0"/>
              <a:t>It may also be used in modelling the effect of doses in medicines or agriculture, response of a customer to a mail and evaluate the risk that the client will not pay back the loan taken from the bank.</a:t>
            </a:r>
          </a:p>
        </p:txBody>
      </p:sp>
    </p:spTree>
    <p:extLst>
      <p:ext uri="{BB962C8B-B14F-4D97-AF65-F5344CB8AC3E}">
        <p14:creationId xmlns:p14="http://schemas.microsoft.com/office/powerpoint/2010/main" val="172130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F680-235E-4FE1-A031-6E963C41134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756A6CE-EE59-49F9-A09A-583F5D84544A}"/>
              </a:ext>
            </a:extLst>
          </p:cNvPr>
          <p:cNvSpPr>
            <a:spLocks noGrp="1"/>
          </p:cNvSpPr>
          <p:nvPr>
            <p:ph idx="1"/>
          </p:nvPr>
        </p:nvSpPr>
        <p:spPr/>
        <p:txBody>
          <a:bodyPr/>
          <a:lstStyle/>
          <a:p>
            <a:r>
              <a:rPr lang="en-US" dirty="0"/>
              <a:t>Why do we need AI / ML?</a:t>
            </a:r>
          </a:p>
          <a:p>
            <a:r>
              <a:rPr lang="en-US" dirty="0"/>
              <a:t>CART</a:t>
            </a:r>
          </a:p>
          <a:p>
            <a:r>
              <a:rPr lang="en-US" dirty="0"/>
              <a:t>Decision Trees</a:t>
            </a:r>
          </a:p>
          <a:p>
            <a:r>
              <a:rPr lang="en-US" dirty="0"/>
              <a:t>Random Forests</a:t>
            </a:r>
          </a:p>
          <a:p>
            <a:r>
              <a:rPr lang="en-US" dirty="0"/>
              <a:t>Ensembles (Bagging / Boosting / Stacking)</a:t>
            </a:r>
          </a:p>
          <a:p>
            <a:r>
              <a:rPr lang="en-US" dirty="0"/>
              <a:t>1 image summary</a:t>
            </a:r>
          </a:p>
          <a:p>
            <a:r>
              <a:rPr lang="en-US" dirty="0"/>
              <a:t>When to use which algorithm</a:t>
            </a:r>
          </a:p>
          <a:p>
            <a:r>
              <a:rPr lang="en-US" dirty="0" err="1"/>
              <a:t>Sklearn</a:t>
            </a:r>
            <a:r>
              <a:rPr lang="en-US" dirty="0"/>
              <a:t> vs. </a:t>
            </a:r>
            <a:r>
              <a:rPr lang="en-US" dirty="0" err="1"/>
              <a:t>Statsmodels</a:t>
            </a:r>
            <a:endParaRPr lang="en-US" dirty="0"/>
          </a:p>
        </p:txBody>
      </p:sp>
    </p:spTree>
    <p:extLst>
      <p:ext uri="{BB962C8B-B14F-4D97-AF65-F5344CB8AC3E}">
        <p14:creationId xmlns:p14="http://schemas.microsoft.com/office/powerpoint/2010/main" val="3026222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0C42-8335-446E-885F-9392860145BC}"/>
              </a:ext>
            </a:extLst>
          </p:cNvPr>
          <p:cNvSpPr>
            <a:spLocks noGrp="1"/>
          </p:cNvSpPr>
          <p:nvPr>
            <p:ph type="title"/>
          </p:nvPr>
        </p:nvSpPr>
        <p:spPr/>
        <p:txBody>
          <a:bodyPr/>
          <a:lstStyle/>
          <a:p>
            <a:r>
              <a:rPr lang="en-US" dirty="0"/>
              <a:t>What is CART?</a:t>
            </a:r>
          </a:p>
        </p:txBody>
      </p:sp>
      <p:sp>
        <p:nvSpPr>
          <p:cNvPr id="3" name="Content Placeholder 2">
            <a:extLst>
              <a:ext uri="{FF2B5EF4-FFF2-40B4-BE49-F238E27FC236}">
                <a16:creationId xmlns:a16="http://schemas.microsoft.com/office/drawing/2014/main" id="{EEB95092-8277-43F5-92B1-D645C4ADA65D}"/>
              </a:ext>
            </a:extLst>
          </p:cNvPr>
          <p:cNvSpPr>
            <a:spLocks noGrp="1"/>
          </p:cNvSpPr>
          <p:nvPr>
            <p:ph idx="1"/>
          </p:nvPr>
        </p:nvSpPr>
        <p:spPr/>
        <p:txBody>
          <a:bodyPr>
            <a:normAutofit lnSpcReduction="10000"/>
          </a:bodyPr>
          <a:lstStyle/>
          <a:p>
            <a:r>
              <a:rPr lang="en-US" dirty="0"/>
              <a:t>Classification And Regression Trees</a:t>
            </a:r>
          </a:p>
          <a:p>
            <a:r>
              <a:rPr lang="en-US" dirty="0"/>
              <a:t>Developed by </a:t>
            </a:r>
            <a:r>
              <a:rPr lang="en-US" dirty="0" err="1"/>
              <a:t>Breiman</a:t>
            </a:r>
            <a:r>
              <a:rPr lang="en-US" dirty="0"/>
              <a:t>, Friedman, </a:t>
            </a:r>
            <a:r>
              <a:rPr lang="en-US" dirty="0" err="1"/>
              <a:t>Olshen</a:t>
            </a:r>
            <a:r>
              <a:rPr lang="en-US" dirty="0"/>
              <a:t>, Stone in early 80’s. </a:t>
            </a:r>
          </a:p>
          <a:p>
            <a:r>
              <a:rPr lang="en-US" dirty="0"/>
              <a:t>Introduced tree-based modeling into the statistical mainstream, rigorous approach involving cross-validation to select the optimal tree. </a:t>
            </a:r>
          </a:p>
          <a:p>
            <a:r>
              <a:rPr lang="en-US" dirty="0"/>
              <a:t>One of many tree-based modeling techniques. </a:t>
            </a:r>
          </a:p>
          <a:p>
            <a:r>
              <a:rPr lang="en-US" dirty="0"/>
              <a:t>CART -- the classic </a:t>
            </a:r>
          </a:p>
          <a:p>
            <a:r>
              <a:rPr lang="en-US" dirty="0"/>
              <a:t>CHAID </a:t>
            </a:r>
          </a:p>
          <a:p>
            <a:r>
              <a:rPr lang="en-US" dirty="0"/>
              <a:t>C4.5</a:t>
            </a:r>
          </a:p>
          <a:p>
            <a:r>
              <a:rPr lang="en-US" dirty="0"/>
              <a:t>C5.0</a:t>
            </a:r>
          </a:p>
        </p:txBody>
      </p:sp>
    </p:spTree>
    <p:extLst>
      <p:ext uri="{BB962C8B-B14F-4D97-AF65-F5344CB8AC3E}">
        <p14:creationId xmlns:p14="http://schemas.microsoft.com/office/powerpoint/2010/main" val="154741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3253-E9FC-4E0B-801F-00AFBE2F9C86}"/>
              </a:ext>
            </a:extLst>
          </p:cNvPr>
          <p:cNvSpPr>
            <a:spLocks noGrp="1"/>
          </p:cNvSpPr>
          <p:nvPr>
            <p:ph type="title"/>
          </p:nvPr>
        </p:nvSpPr>
        <p:spPr/>
        <p:txBody>
          <a:bodyPr/>
          <a:lstStyle/>
          <a:p>
            <a:r>
              <a:rPr lang="en-US" dirty="0"/>
              <a:t>How do they work?</a:t>
            </a:r>
          </a:p>
        </p:txBody>
      </p:sp>
      <p:pic>
        <p:nvPicPr>
          <p:cNvPr id="5" name="Picture 4">
            <a:extLst>
              <a:ext uri="{FF2B5EF4-FFF2-40B4-BE49-F238E27FC236}">
                <a16:creationId xmlns:a16="http://schemas.microsoft.com/office/drawing/2014/main" id="{FE8C901E-AD5C-410E-AE64-1A04B2BEE6B7}"/>
              </a:ext>
            </a:extLst>
          </p:cNvPr>
          <p:cNvPicPr>
            <a:picLocks noChangeAspect="1"/>
          </p:cNvPicPr>
          <p:nvPr/>
        </p:nvPicPr>
        <p:blipFill rotWithShape="1">
          <a:blip r:embed="rId2"/>
          <a:srcRect l="26630" t="38062" r="10760" b="14766"/>
          <a:stretch/>
        </p:blipFill>
        <p:spPr>
          <a:xfrm>
            <a:off x="1139686" y="1949261"/>
            <a:ext cx="10206347" cy="4323523"/>
          </a:xfrm>
          <a:prstGeom prst="rect">
            <a:avLst/>
          </a:prstGeom>
        </p:spPr>
      </p:pic>
    </p:spTree>
    <p:extLst>
      <p:ext uri="{BB962C8B-B14F-4D97-AF65-F5344CB8AC3E}">
        <p14:creationId xmlns:p14="http://schemas.microsoft.com/office/powerpoint/2010/main" val="704943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4A4D8-B16D-4ED7-9951-531F0B93C051}"/>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17DB51ED-87D2-4427-BE5B-D94E9ECBF906}"/>
              </a:ext>
            </a:extLst>
          </p:cNvPr>
          <p:cNvSpPr>
            <a:spLocks noGrp="1"/>
          </p:cNvSpPr>
          <p:nvPr>
            <p:ph idx="1"/>
          </p:nvPr>
        </p:nvSpPr>
        <p:spPr/>
        <p:txBody>
          <a:bodyPr/>
          <a:lstStyle/>
          <a:p>
            <a:r>
              <a:rPr lang="en-US" dirty="0"/>
              <a:t>If the dependent variable is categorical, CART produces a classification tree. And if the variable is continuous, it produces a regression tree.</a:t>
            </a:r>
          </a:p>
        </p:txBody>
      </p:sp>
      <p:pic>
        <p:nvPicPr>
          <p:cNvPr id="5" name="Picture 4">
            <a:extLst>
              <a:ext uri="{FF2B5EF4-FFF2-40B4-BE49-F238E27FC236}">
                <a16:creationId xmlns:a16="http://schemas.microsoft.com/office/drawing/2014/main" id="{07856F7B-7A9F-4D6C-A52C-F247AA7CE424}"/>
              </a:ext>
            </a:extLst>
          </p:cNvPr>
          <p:cNvPicPr>
            <a:picLocks noChangeAspect="1"/>
          </p:cNvPicPr>
          <p:nvPr/>
        </p:nvPicPr>
        <p:blipFill rotWithShape="1">
          <a:blip r:embed="rId2"/>
          <a:srcRect l="26196" t="54495" r="8400" b="11285"/>
          <a:stretch/>
        </p:blipFill>
        <p:spPr>
          <a:xfrm>
            <a:off x="683073" y="3285743"/>
            <a:ext cx="10825853" cy="3184498"/>
          </a:xfrm>
          <a:prstGeom prst="rect">
            <a:avLst/>
          </a:prstGeom>
        </p:spPr>
      </p:pic>
    </p:spTree>
    <p:extLst>
      <p:ext uri="{BB962C8B-B14F-4D97-AF65-F5344CB8AC3E}">
        <p14:creationId xmlns:p14="http://schemas.microsoft.com/office/powerpoint/2010/main" val="2094803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499C-64EE-41C9-A5B5-7B813DF44866}"/>
              </a:ext>
            </a:extLst>
          </p:cNvPr>
          <p:cNvSpPr>
            <a:spLocks noGrp="1"/>
          </p:cNvSpPr>
          <p:nvPr>
            <p:ph type="title"/>
          </p:nvPr>
        </p:nvSpPr>
        <p:spPr/>
        <p:txBody>
          <a:bodyPr/>
          <a:lstStyle/>
          <a:p>
            <a:r>
              <a:rPr lang="en-US" dirty="0"/>
              <a:t>The key idea</a:t>
            </a:r>
          </a:p>
        </p:txBody>
      </p:sp>
      <p:sp>
        <p:nvSpPr>
          <p:cNvPr id="3" name="Content Placeholder 2">
            <a:extLst>
              <a:ext uri="{FF2B5EF4-FFF2-40B4-BE49-F238E27FC236}">
                <a16:creationId xmlns:a16="http://schemas.microsoft.com/office/drawing/2014/main" id="{06D3FE8E-CC2D-449A-9475-D20A34F42FBF}"/>
              </a:ext>
            </a:extLst>
          </p:cNvPr>
          <p:cNvSpPr>
            <a:spLocks noGrp="1"/>
          </p:cNvSpPr>
          <p:nvPr>
            <p:ph idx="1"/>
          </p:nvPr>
        </p:nvSpPr>
        <p:spPr/>
        <p:txBody>
          <a:bodyPr>
            <a:normAutofit lnSpcReduction="10000"/>
          </a:bodyPr>
          <a:lstStyle/>
          <a:p>
            <a:r>
              <a:rPr lang="en-US" dirty="0"/>
              <a:t>Take all of your data. </a:t>
            </a:r>
          </a:p>
          <a:p>
            <a:r>
              <a:rPr lang="en-US" dirty="0"/>
              <a:t>Consider all possible values of all variables. </a:t>
            </a:r>
          </a:p>
          <a:p>
            <a:r>
              <a:rPr lang="en-US" dirty="0"/>
              <a:t>Select the variable/value (X=t 1 ) that produces the greatest “separation” in the target. </a:t>
            </a:r>
          </a:p>
          <a:p>
            <a:r>
              <a:rPr lang="en-US" dirty="0"/>
              <a:t>(X=t</a:t>
            </a:r>
            <a:r>
              <a:rPr lang="en-US" sz="1600" dirty="0"/>
              <a:t>1</a:t>
            </a:r>
            <a:r>
              <a:rPr lang="en-US" dirty="0"/>
              <a:t> ) is called a “split”. </a:t>
            </a:r>
          </a:p>
          <a:p>
            <a:r>
              <a:rPr lang="en-US" dirty="0"/>
              <a:t>If (X&lt; t</a:t>
            </a:r>
            <a:r>
              <a:rPr lang="en-US" sz="1600" dirty="0"/>
              <a:t>1</a:t>
            </a:r>
            <a:r>
              <a:rPr lang="en-US" dirty="0"/>
              <a:t> ) then send the data to the “left”; otherwise, send data point to the “right”. </a:t>
            </a:r>
          </a:p>
          <a:p>
            <a:r>
              <a:rPr lang="en-US" dirty="0"/>
              <a:t>Now repeat same process on these two “nodes”.</a:t>
            </a:r>
          </a:p>
          <a:p>
            <a:r>
              <a:rPr lang="en-US" dirty="0"/>
              <a:t>You get a “tree” </a:t>
            </a:r>
          </a:p>
          <a:p>
            <a:r>
              <a:rPr lang="en-US" dirty="0"/>
              <a:t>Note: CART only uses binary splits.</a:t>
            </a:r>
          </a:p>
        </p:txBody>
      </p:sp>
    </p:spTree>
    <p:extLst>
      <p:ext uri="{BB962C8B-B14F-4D97-AF65-F5344CB8AC3E}">
        <p14:creationId xmlns:p14="http://schemas.microsoft.com/office/powerpoint/2010/main" val="1415537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idx="1"/>
          </p:nvPr>
        </p:nvSpPr>
        <p:spPr>
          <a:xfrm>
            <a:off x="1024128" y="1755913"/>
            <a:ext cx="9720073" cy="4023360"/>
          </a:xfrm>
        </p:spPr>
        <p:txBody>
          <a:bodyPr/>
          <a:lstStyle/>
          <a:p>
            <a:pPr>
              <a:buFont typeface="Wingdings" panose="05000000000000000000" pitchFamily="2" charset="2"/>
              <a:buChar char="Ø"/>
            </a:pPr>
            <a:r>
              <a:rPr lang="en-US" dirty="0"/>
              <a:t> A decision tree is a decision support tool that uses a tree-like model of decisions and their possible consequences, including chance event outcomes, resource costs, and utility.</a:t>
            </a:r>
          </a:p>
          <a:p>
            <a:pPr>
              <a:buFont typeface="Wingdings" panose="05000000000000000000" pitchFamily="2" charset="2"/>
              <a:buChar char="Ø"/>
            </a:pPr>
            <a:r>
              <a:rPr lang="en-US" dirty="0"/>
              <a:t> Simply, A </a:t>
            </a:r>
            <a:r>
              <a:rPr lang="en-US" b="1" dirty="0"/>
              <a:t>decision tree</a:t>
            </a:r>
            <a:r>
              <a:rPr lang="en-US" dirty="0"/>
              <a:t> is a graphical representation of possible solutions to a </a:t>
            </a:r>
            <a:r>
              <a:rPr lang="en-US" b="1" dirty="0"/>
              <a:t>decision</a:t>
            </a:r>
            <a:r>
              <a:rPr lang="en-US" dirty="0"/>
              <a:t> based on certain conditions. It's called a </a:t>
            </a:r>
            <a:r>
              <a:rPr lang="en-US" b="1" dirty="0"/>
              <a:t>decision </a:t>
            </a:r>
            <a:r>
              <a:rPr lang="en-US" b="1" dirty="0" err="1"/>
              <a:t>tree</a:t>
            </a:r>
            <a:r>
              <a:rPr lang="en-US" dirty="0" err="1"/>
              <a:t>because</a:t>
            </a:r>
            <a:r>
              <a:rPr lang="en-US" dirty="0"/>
              <a:t> it starts with a single box (or root), which then branches off into a number of solutions, just like a </a:t>
            </a:r>
            <a:r>
              <a:rPr lang="en-US" b="1" dirty="0"/>
              <a:t>tree</a:t>
            </a:r>
            <a:r>
              <a:rPr lang="en-US" dirty="0"/>
              <a:t>.</a:t>
            </a:r>
          </a:p>
        </p:txBody>
      </p:sp>
      <p:pic>
        <p:nvPicPr>
          <p:cNvPr id="1026" name="Picture 2" descr="Image result for decision tre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736" y="3921684"/>
            <a:ext cx="3814528" cy="293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40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5489-AD7B-4D38-9183-7CFBE3AC1D2E}"/>
              </a:ext>
            </a:extLst>
          </p:cNvPr>
          <p:cNvSpPr>
            <a:spLocks noGrp="1"/>
          </p:cNvSpPr>
          <p:nvPr>
            <p:ph type="title"/>
          </p:nvPr>
        </p:nvSpPr>
        <p:spPr/>
        <p:txBody>
          <a:bodyPr/>
          <a:lstStyle/>
          <a:p>
            <a:r>
              <a:rPr lang="en-US" dirty="0"/>
              <a:t>Wait, Cart Vs. Decision Trees?</a:t>
            </a:r>
          </a:p>
        </p:txBody>
      </p:sp>
      <p:sp>
        <p:nvSpPr>
          <p:cNvPr id="3" name="Content Placeholder 2">
            <a:extLst>
              <a:ext uri="{FF2B5EF4-FFF2-40B4-BE49-F238E27FC236}">
                <a16:creationId xmlns:a16="http://schemas.microsoft.com/office/drawing/2014/main" id="{25A1223A-517E-42FB-A9DE-CAA17E6A2A14}"/>
              </a:ext>
            </a:extLst>
          </p:cNvPr>
          <p:cNvSpPr>
            <a:spLocks noGrp="1"/>
          </p:cNvSpPr>
          <p:nvPr>
            <p:ph idx="1"/>
          </p:nvPr>
        </p:nvSpPr>
        <p:spPr/>
        <p:txBody>
          <a:bodyPr/>
          <a:lstStyle/>
          <a:p>
            <a:r>
              <a:rPr lang="en-US" dirty="0"/>
              <a:t>Difference?</a:t>
            </a:r>
          </a:p>
          <a:p>
            <a:endParaRPr lang="en-US" dirty="0"/>
          </a:p>
          <a:p>
            <a:r>
              <a:rPr lang="en-US" dirty="0"/>
              <a:t>No difference….</a:t>
            </a:r>
          </a:p>
          <a:p>
            <a:r>
              <a:rPr lang="en-US" dirty="0"/>
              <a:t>Decision Tree – old name</a:t>
            </a:r>
          </a:p>
          <a:p>
            <a:r>
              <a:rPr lang="en-US" dirty="0"/>
              <a:t>CART – fancy modern name</a:t>
            </a:r>
          </a:p>
        </p:txBody>
      </p:sp>
    </p:spTree>
    <p:extLst>
      <p:ext uri="{BB962C8B-B14F-4D97-AF65-F5344CB8AC3E}">
        <p14:creationId xmlns:p14="http://schemas.microsoft.com/office/powerpoint/2010/main" val="3494268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Decision Trees</a:t>
            </a:r>
          </a:p>
        </p:txBody>
      </p:sp>
      <p:pic>
        <p:nvPicPr>
          <p:cNvPr id="4" name="Picture 3"/>
          <p:cNvPicPr>
            <a:picLocks noChangeAspect="1"/>
          </p:cNvPicPr>
          <p:nvPr/>
        </p:nvPicPr>
        <p:blipFill rotWithShape="1">
          <a:blip r:embed="rId2"/>
          <a:srcRect l="41408" t="33419" r="10845" b="13409"/>
          <a:stretch/>
        </p:blipFill>
        <p:spPr>
          <a:xfrm>
            <a:off x="2368231" y="1870089"/>
            <a:ext cx="7031865" cy="4402695"/>
          </a:xfrm>
          <a:prstGeom prst="rect">
            <a:avLst/>
          </a:prstGeom>
        </p:spPr>
      </p:pic>
    </p:spTree>
    <p:extLst>
      <p:ext uri="{BB962C8B-B14F-4D97-AF65-F5344CB8AC3E}">
        <p14:creationId xmlns:p14="http://schemas.microsoft.com/office/powerpoint/2010/main" val="1957134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Decision Trees</a:t>
            </a:r>
          </a:p>
        </p:txBody>
      </p:sp>
      <p:pic>
        <p:nvPicPr>
          <p:cNvPr id="4" name="Picture 3"/>
          <p:cNvPicPr>
            <a:picLocks noChangeAspect="1"/>
          </p:cNvPicPr>
          <p:nvPr/>
        </p:nvPicPr>
        <p:blipFill rotWithShape="1">
          <a:blip r:embed="rId2"/>
          <a:srcRect l="42253" t="33231" r="10529" b="11343"/>
          <a:stretch/>
        </p:blipFill>
        <p:spPr>
          <a:xfrm>
            <a:off x="2715295" y="1810558"/>
            <a:ext cx="6761409" cy="4462226"/>
          </a:xfrm>
          <a:prstGeom prst="rect">
            <a:avLst/>
          </a:prstGeom>
        </p:spPr>
      </p:pic>
    </p:spTree>
    <p:extLst>
      <p:ext uri="{BB962C8B-B14F-4D97-AF65-F5344CB8AC3E}">
        <p14:creationId xmlns:p14="http://schemas.microsoft.com/office/powerpoint/2010/main" val="2498203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grpSp>
        <p:nvGrpSpPr>
          <p:cNvPr id="4" name="Group 3"/>
          <p:cNvGrpSpPr>
            <a:grpSpLocks/>
          </p:cNvGrpSpPr>
          <p:nvPr/>
        </p:nvGrpSpPr>
        <p:grpSpPr bwMode="auto">
          <a:xfrm>
            <a:off x="2012324" y="1845734"/>
            <a:ext cx="7427890" cy="4379667"/>
            <a:chOff x="432" y="960"/>
            <a:chExt cx="5232" cy="3178"/>
          </a:xfrm>
        </p:grpSpPr>
        <p:sp>
          <p:nvSpPr>
            <p:cNvPr id="5" name="Rectangle 4"/>
            <p:cNvSpPr>
              <a:spLocks noChangeArrowheads="1"/>
            </p:cNvSpPr>
            <p:nvPr/>
          </p:nvSpPr>
          <p:spPr bwMode="auto">
            <a:xfrm>
              <a:off x="4560" y="3927"/>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No</a:t>
              </a:r>
              <a:endParaRPr lang="en-US" altLang="en-US" sz="1800">
                <a:solidFill>
                  <a:srgbClr val="006600"/>
                </a:solidFill>
              </a:endParaRPr>
            </a:p>
          </p:txBody>
        </p:sp>
        <p:sp>
          <p:nvSpPr>
            <p:cNvPr id="6" name="Rectangle 5"/>
            <p:cNvSpPr>
              <a:spLocks noChangeArrowheads="1"/>
            </p:cNvSpPr>
            <p:nvPr/>
          </p:nvSpPr>
          <p:spPr bwMode="auto">
            <a:xfrm>
              <a:off x="3840" y="3927"/>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Strong</a:t>
              </a:r>
              <a:endParaRPr lang="en-US" altLang="en-US" sz="1800">
                <a:solidFill>
                  <a:srgbClr val="002060"/>
                </a:solidFill>
              </a:endParaRPr>
            </a:p>
          </p:txBody>
        </p:sp>
        <p:sp>
          <p:nvSpPr>
            <p:cNvPr id="7" name="Rectangle 6"/>
            <p:cNvSpPr>
              <a:spLocks noChangeArrowheads="1"/>
            </p:cNvSpPr>
            <p:nvPr/>
          </p:nvSpPr>
          <p:spPr bwMode="auto">
            <a:xfrm>
              <a:off x="3072" y="3927"/>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High</a:t>
              </a:r>
              <a:endParaRPr lang="en-US" altLang="en-US" sz="1800">
                <a:solidFill>
                  <a:srgbClr val="002060"/>
                </a:solidFill>
              </a:endParaRPr>
            </a:p>
          </p:txBody>
        </p:sp>
        <p:sp>
          <p:nvSpPr>
            <p:cNvPr id="8" name="Rectangle 7"/>
            <p:cNvSpPr>
              <a:spLocks noChangeArrowheads="1"/>
            </p:cNvSpPr>
            <p:nvPr/>
          </p:nvSpPr>
          <p:spPr bwMode="auto">
            <a:xfrm>
              <a:off x="2336" y="3927"/>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Mild</a:t>
              </a:r>
              <a:endParaRPr lang="en-US" altLang="en-US" sz="1800">
                <a:solidFill>
                  <a:srgbClr val="002060"/>
                </a:solidFill>
              </a:endParaRPr>
            </a:p>
          </p:txBody>
        </p:sp>
        <p:sp>
          <p:nvSpPr>
            <p:cNvPr id="9" name="Rectangle 8"/>
            <p:cNvSpPr>
              <a:spLocks noChangeArrowheads="1"/>
            </p:cNvSpPr>
            <p:nvPr/>
          </p:nvSpPr>
          <p:spPr bwMode="auto">
            <a:xfrm>
              <a:off x="912" y="3927"/>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Rain</a:t>
              </a:r>
              <a:endParaRPr lang="en-US" altLang="en-US" sz="1800">
                <a:solidFill>
                  <a:srgbClr val="002060"/>
                </a:solidFill>
              </a:endParaRPr>
            </a:p>
          </p:txBody>
        </p:sp>
        <p:sp>
          <p:nvSpPr>
            <p:cNvPr id="10" name="Rectangle 9"/>
            <p:cNvSpPr>
              <a:spLocks noChangeArrowheads="1"/>
            </p:cNvSpPr>
            <p:nvPr/>
          </p:nvSpPr>
          <p:spPr bwMode="auto">
            <a:xfrm>
              <a:off x="432" y="3927"/>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D14</a:t>
              </a:r>
              <a:endParaRPr lang="en-US" altLang="en-US" sz="1800">
                <a:solidFill>
                  <a:srgbClr val="002060"/>
                </a:solidFill>
              </a:endParaRPr>
            </a:p>
          </p:txBody>
        </p:sp>
        <p:sp>
          <p:nvSpPr>
            <p:cNvPr id="11" name="Rectangle 10"/>
            <p:cNvSpPr>
              <a:spLocks noChangeArrowheads="1"/>
            </p:cNvSpPr>
            <p:nvPr/>
          </p:nvSpPr>
          <p:spPr bwMode="auto">
            <a:xfrm>
              <a:off x="4560" y="3716"/>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Yes</a:t>
              </a:r>
              <a:endParaRPr lang="en-US" altLang="en-US" sz="1800">
                <a:solidFill>
                  <a:srgbClr val="006600"/>
                </a:solidFill>
              </a:endParaRPr>
            </a:p>
          </p:txBody>
        </p:sp>
        <p:sp>
          <p:nvSpPr>
            <p:cNvPr id="12" name="Rectangle 11"/>
            <p:cNvSpPr>
              <a:spLocks noChangeArrowheads="1"/>
            </p:cNvSpPr>
            <p:nvPr/>
          </p:nvSpPr>
          <p:spPr bwMode="auto">
            <a:xfrm>
              <a:off x="3840" y="3716"/>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Weak</a:t>
              </a:r>
              <a:endParaRPr lang="en-US" altLang="en-US" sz="1800">
                <a:solidFill>
                  <a:srgbClr val="002060"/>
                </a:solidFill>
              </a:endParaRPr>
            </a:p>
          </p:txBody>
        </p:sp>
        <p:sp>
          <p:nvSpPr>
            <p:cNvPr id="13" name="Rectangle 12"/>
            <p:cNvSpPr>
              <a:spLocks noChangeArrowheads="1"/>
            </p:cNvSpPr>
            <p:nvPr/>
          </p:nvSpPr>
          <p:spPr bwMode="auto">
            <a:xfrm>
              <a:off x="3072" y="3716"/>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Normal</a:t>
              </a:r>
              <a:endParaRPr lang="en-US" altLang="en-US" sz="1800">
                <a:solidFill>
                  <a:srgbClr val="002060"/>
                </a:solidFill>
              </a:endParaRPr>
            </a:p>
          </p:txBody>
        </p:sp>
        <p:sp>
          <p:nvSpPr>
            <p:cNvPr id="14" name="Rectangle 13"/>
            <p:cNvSpPr>
              <a:spLocks noChangeArrowheads="1"/>
            </p:cNvSpPr>
            <p:nvPr/>
          </p:nvSpPr>
          <p:spPr bwMode="auto">
            <a:xfrm>
              <a:off x="2336" y="3716"/>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Hot</a:t>
              </a:r>
              <a:endParaRPr lang="en-US" altLang="en-US" sz="1800">
                <a:solidFill>
                  <a:srgbClr val="002060"/>
                </a:solidFill>
              </a:endParaRPr>
            </a:p>
          </p:txBody>
        </p:sp>
        <p:sp>
          <p:nvSpPr>
            <p:cNvPr id="15" name="Rectangle 14"/>
            <p:cNvSpPr>
              <a:spLocks noChangeArrowheads="1"/>
            </p:cNvSpPr>
            <p:nvPr/>
          </p:nvSpPr>
          <p:spPr bwMode="auto">
            <a:xfrm>
              <a:off x="912" y="3716"/>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Overcast</a:t>
              </a:r>
              <a:endParaRPr lang="en-US" altLang="en-US" sz="1800">
                <a:solidFill>
                  <a:srgbClr val="002060"/>
                </a:solidFill>
              </a:endParaRPr>
            </a:p>
          </p:txBody>
        </p:sp>
        <p:sp>
          <p:nvSpPr>
            <p:cNvPr id="16" name="Rectangle 15"/>
            <p:cNvSpPr>
              <a:spLocks noChangeArrowheads="1"/>
            </p:cNvSpPr>
            <p:nvPr/>
          </p:nvSpPr>
          <p:spPr bwMode="auto">
            <a:xfrm>
              <a:off x="432" y="3716"/>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D13</a:t>
              </a:r>
              <a:endParaRPr lang="en-US" altLang="en-US" sz="1800">
                <a:solidFill>
                  <a:srgbClr val="002060"/>
                </a:solidFill>
              </a:endParaRPr>
            </a:p>
          </p:txBody>
        </p:sp>
        <p:sp>
          <p:nvSpPr>
            <p:cNvPr id="17" name="Rectangle 16"/>
            <p:cNvSpPr>
              <a:spLocks noChangeArrowheads="1"/>
            </p:cNvSpPr>
            <p:nvPr/>
          </p:nvSpPr>
          <p:spPr bwMode="auto">
            <a:xfrm>
              <a:off x="4560" y="3505"/>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Yes</a:t>
              </a:r>
              <a:endParaRPr lang="en-US" altLang="en-US" sz="1800">
                <a:solidFill>
                  <a:srgbClr val="006600"/>
                </a:solidFill>
              </a:endParaRPr>
            </a:p>
          </p:txBody>
        </p:sp>
        <p:sp>
          <p:nvSpPr>
            <p:cNvPr id="18" name="Rectangle 17"/>
            <p:cNvSpPr>
              <a:spLocks noChangeArrowheads="1"/>
            </p:cNvSpPr>
            <p:nvPr/>
          </p:nvSpPr>
          <p:spPr bwMode="auto">
            <a:xfrm>
              <a:off x="3840" y="3505"/>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Strong</a:t>
              </a:r>
              <a:endParaRPr lang="en-US" altLang="en-US" sz="1800">
                <a:solidFill>
                  <a:srgbClr val="002060"/>
                </a:solidFill>
              </a:endParaRPr>
            </a:p>
          </p:txBody>
        </p:sp>
        <p:sp>
          <p:nvSpPr>
            <p:cNvPr id="19" name="Rectangle 18"/>
            <p:cNvSpPr>
              <a:spLocks noChangeArrowheads="1"/>
            </p:cNvSpPr>
            <p:nvPr/>
          </p:nvSpPr>
          <p:spPr bwMode="auto">
            <a:xfrm>
              <a:off x="3072" y="3505"/>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High</a:t>
              </a:r>
              <a:endParaRPr lang="en-US" altLang="en-US" sz="1800">
                <a:solidFill>
                  <a:srgbClr val="002060"/>
                </a:solidFill>
              </a:endParaRPr>
            </a:p>
          </p:txBody>
        </p:sp>
        <p:sp>
          <p:nvSpPr>
            <p:cNvPr id="20" name="Rectangle 19"/>
            <p:cNvSpPr>
              <a:spLocks noChangeArrowheads="1"/>
            </p:cNvSpPr>
            <p:nvPr/>
          </p:nvSpPr>
          <p:spPr bwMode="auto">
            <a:xfrm>
              <a:off x="2336" y="3505"/>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Mild</a:t>
              </a:r>
              <a:endParaRPr lang="en-US" altLang="en-US" sz="1800">
                <a:solidFill>
                  <a:srgbClr val="002060"/>
                </a:solidFill>
              </a:endParaRPr>
            </a:p>
          </p:txBody>
        </p:sp>
        <p:sp>
          <p:nvSpPr>
            <p:cNvPr id="21" name="Rectangle 20"/>
            <p:cNvSpPr>
              <a:spLocks noChangeArrowheads="1"/>
            </p:cNvSpPr>
            <p:nvPr/>
          </p:nvSpPr>
          <p:spPr bwMode="auto">
            <a:xfrm>
              <a:off x="912" y="3505"/>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Overcast</a:t>
              </a:r>
              <a:endParaRPr lang="en-US" altLang="en-US" sz="1800">
                <a:solidFill>
                  <a:srgbClr val="002060"/>
                </a:solidFill>
              </a:endParaRPr>
            </a:p>
          </p:txBody>
        </p:sp>
        <p:sp>
          <p:nvSpPr>
            <p:cNvPr id="22" name="Rectangle 21"/>
            <p:cNvSpPr>
              <a:spLocks noChangeArrowheads="1"/>
            </p:cNvSpPr>
            <p:nvPr/>
          </p:nvSpPr>
          <p:spPr bwMode="auto">
            <a:xfrm>
              <a:off x="432" y="3505"/>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D12</a:t>
              </a:r>
              <a:endParaRPr lang="en-US" altLang="en-US" sz="1800">
                <a:solidFill>
                  <a:srgbClr val="002060"/>
                </a:solidFill>
              </a:endParaRPr>
            </a:p>
          </p:txBody>
        </p:sp>
        <p:sp>
          <p:nvSpPr>
            <p:cNvPr id="23" name="Rectangle 22"/>
            <p:cNvSpPr>
              <a:spLocks noChangeArrowheads="1"/>
            </p:cNvSpPr>
            <p:nvPr/>
          </p:nvSpPr>
          <p:spPr bwMode="auto">
            <a:xfrm>
              <a:off x="4560" y="3294"/>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Yes</a:t>
              </a:r>
              <a:endParaRPr lang="en-US" altLang="en-US" sz="1800">
                <a:solidFill>
                  <a:srgbClr val="006600"/>
                </a:solidFill>
              </a:endParaRPr>
            </a:p>
          </p:txBody>
        </p:sp>
        <p:sp>
          <p:nvSpPr>
            <p:cNvPr id="24" name="Rectangle 23"/>
            <p:cNvSpPr>
              <a:spLocks noChangeArrowheads="1"/>
            </p:cNvSpPr>
            <p:nvPr/>
          </p:nvSpPr>
          <p:spPr bwMode="auto">
            <a:xfrm>
              <a:off x="3840" y="3294"/>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Strong</a:t>
              </a:r>
              <a:endParaRPr lang="en-US" altLang="en-US" sz="1800">
                <a:solidFill>
                  <a:srgbClr val="002060"/>
                </a:solidFill>
              </a:endParaRPr>
            </a:p>
          </p:txBody>
        </p:sp>
        <p:sp>
          <p:nvSpPr>
            <p:cNvPr id="25" name="Rectangle 24"/>
            <p:cNvSpPr>
              <a:spLocks noChangeArrowheads="1"/>
            </p:cNvSpPr>
            <p:nvPr/>
          </p:nvSpPr>
          <p:spPr bwMode="auto">
            <a:xfrm>
              <a:off x="3072" y="3294"/>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Normal</a:t>
              </a:r>
              <a:endParaRPr lang="en-US" altLang="en-US" sz="1800">
                <a:solidFill>
                  <a:srgbClr val="002060"/>
                </a:solidFill>
              </a:endParaRPr>
            </a:p>
          </p:txBody>
        </p:sp>
        <p:sp>
          <p:nvSpPr>
            <p:cNvPr id="26" name="Rectangle 25"/>
            <p:cNvSpPr>
              <a:spLocks noChangeArrowheads="1"/>
            </p:cNvSpPr>
            <p:nvPr/>
          </p:nvSpPr>
          <p:spPr bwMode="auto">
            <a:xfrm>
              <a:off x="2336" y="3294"/>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Mild</a:t>
              </a:r>
              <a:endParaRPr lang="en-US" altLang="en-US" sz="1800">
                <a:solidFill>
                  <a:srgbClr val="002060"/>
                </a:solidFill>
              </a:endParaRPr>
            </a:p>
          </p:txBody>
        </p:sp>
        <p:sp>
          <p:nvSpPr>
            <p:cNvPr id="27" name="Rectangle 26"/>
            <p:cNvSpPr>
              <a:spLocks noChangeArrowheads="1"/>
            </p:cNvSpPr>
            <p:nvPr/>
          </p:nvSpPr>
          <p:spPr bwMode="auto">
            <a:xfrm>
              <a:off x="912" y="3294"/>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dirty="0">
                  <a:solidFill>
                    <a:srgbClr val="002060"/>
                  </a:solidFill>
                </a:rPr>
                <a:t>Sunny</a:t>
              </a:r>
              <a:endParaRPr lang="en-US" altLang="en-US" sz="1800" dirty="0">
                <a:solidFill>
                  <a:srgbClr val="002060"/>
                </a:solidFill>
              </a:endParaRPr>
            </a:p>
          </p:txBody>
        </p:sp>
        <p:sp>
          <p:nvSpPr>
            <p:cNvPr id="28" name="Rectangle 27"/>
            <p:cNvSpPr>
              <a:spLocks noChangeArrowheads="1"/>
            </p:cNvSpPr>
            <p:nvPr/>
          </p:nvSpPr>
          <p:spPr bwMode="auto">
            <a:xfrm>
              <a:off x="432" y="3294"/>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D11</a:t>
              </a:r>
              <a:endParaRPr lang="en-US" altLang="en-US" sz="1800">
                <a:solidFill>
                  <a:srgbClr val="002060"/>
                </a:solidFill>
              </a:endParaRPr>
            </a:p>
          </p:txBody>
        </p:sp>
        <p:sp>
          <p:nvSpPr>
            <p:cNvPr id="29" name="Rectangle 28"/>
            <p:cNvSpPr>
              <a:spLocks noChangeArrowheads="1"/>
            </p:cNvSpPr>
            <p:nvPr/>
          </p:nvSpPr>
          <p:spPr bwMode="auto">
            <a:xfrm>
              <a:off x="4560" y="3083"/>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Yes</a:t>
              </a:r>
              <a:endParaRPr lang="en-US" altLang="en-US" sz="1800">
                <a:solidFill>
                  <a:srgbClr val="006600"/>
                </a:solidFill>
              </a:endParaRPr>
            </a:p>
          </p:txBody>
        </p:sp>
        <p:sp>
          <p:nvSpPr>
            <p:cNvPr id="30" name="Rectangle 29"/>
            <p:cNvSpPr>
              <a:spLocks noChangeArrowheads="1"/>
            </p:cNvSpPr>
            <p:nvPr/>
          </p:nvSpPr>
          <p:spPr bwMode="auto">
            <a:xfrm>
              <a:off x="3840" y="3083"/>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Strong</a:t>
              </a:r>
              <a:endParaRPr lang="en-US" altLang="en-US" sz="1800">
                <a:solidFill>
                  <a:srgbClr val="002060"/>
                </a:solidFill>
              </a:endParaRPr>
            </a:p>
          </p:txBody>
        </p:sp>
        <p:sp>
          <p:nvSpPr>
            <p:cNvPr id="31" name="Rectangle 30"/>
            <p:cNvSpPr>
              <a:spLocks noChangeArrowheads="1"/>
            </p:cNvSpPr>
            <p:nvPr/>
          </p:nvSpPr>
          <p:spPr bwMode="auto">
            <a:xfrm>
              <a:off x="3072" y="3083"/>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Normal</a:t>
              </a:r>
              <a:endParaRPr lang="en-US" altLang="en-US" sz="1800">
                <a:solidFill>
                  <a:srgbClr val="002060"/>
                </a:solidFill>
              </a:endParaRPr>
            </a:p>
          </p:txBody>
        </p:sp>
        <p:sp>
          <p:nvSpPr>
            <p:cNvPr id="32" name="Rectangle 31"/>
            <p:cNvSpPr>
              <a:spLocks noChangeArrowheads="1"/>
            </p:cNvSpPr>
            <p:nvPr/>
          </p:nvSpPr>
          <p:spPr bwMode="auto">
            <a:xfrm>
              <a:off x="2336" y="3083"/>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Mild</a:t>
              </a:r>
              <a:endParaRPr lang="en-US" altLang="en-US" sz="1800">
                <a:solidFill>
                  <a:srgbClr val="002060"/>
                </a:solidFill>
              </a:endParaRPr>
            </a:p>
          </p:txBody>
        </p:sp>
        <p:sp>
          <p:nvSpPr>
            <p:cNvPr id="33" name="Rectangle 32"/>
            <p:cNvSpPr>
              <a:spLocks noChangeArrowheads="1"/>
            </p:cNvSpPr>
            <p:nvPr/>
          </p:nvSpPr>
          <p:spPr bwMode="auto">
            <a:xfrm>
              <a:off x="912" y="3083"/>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Rain</a:t>
              </a:r>
              <a:endParaRPr lang="en-US" altLang="en-US" sz="1800">
                <a:solidFill>
                  <a:srgbClr val="002060"/>
                </a:solidFill>
              </a:endParaRPr>
            </a:p>
          </p:txBody>
        </p:sp>
        <p:sp>
          <p:nvSpPr>
            <p:cNvPr id="34" name="Rectangle 33"/>
            <p:cNvSpPr>
              <a:spLocks noChangeArrowheads="1"/>
            </p:cNvSpPr>
            <p:nvPr/>
          </p:nvSpPr>
          <p:spPr bwMode="auto">
            <a:xfrm>
              <a:off x="432" y="3083"/>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D10</a:t>
              </a:r>
              <a:endParaRPr lang="en-US" altLang="en-US" sz="1800">
                <a:solidFill>
                  <a:srgbClr val="002060"/>
                </a:solidFill>
              </a:endParaRPr>
            </a:p>
          </p:txBody>
        </p:sp>
        <p:sp>
          <p:nvSpPr>
            <p:cNvPr id="35" name="Rectangle 34"/>
            <p:cNvSpPr>
              <a:spLocks noChangeArrowheads="1"/>
            </p:cNvSpPr>
            <p:nvPr/>
          </p:nvSpPr>
          <p:spPr bwMode="auto">
            <a:xfrm>
              <a:off x="4560" y="2872"/>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Yes</a:t>
              </a:r>
              <a:endParaRPr lang="en-US" altLang="en-US" sz="1800">
                <a:solidFill>
                  <a:srgbClr val="006600"/>
                </a:solidFill>
              </a:endParaRPr>
            </a:p>
          </p:txBody>
        </p:sp>
        <p:sp>
          <p:nvSpPr>
            <p:cNvPr id="36" name="Rectangle 35"/>
            <p:cNvSpPr>
              <a:spLocks noChangeArrowheads="1"/>
            </p:cNvSpPr>
            <p:nvPr/>
          </p:nvSpPr>
          <p:spPr bwMode="auto">
            <a:xfrm>
              <a:off x="3840" y="2872"/>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Weak</a:t>
              </a:r>
              <a:endParaRPr lang="en-US" altLang="en-US" sz="1800">
                <a:solidFill>
                  <a:srgbClr val="002060"/>
                </a:solidFill>
              </a:endParaRPr>
            </a:p>
          </p:txBody>
        </p:sp>
        <p:sp>
          <p:nvSpPr>
            <p:cNvPr id="37" name="Rectangle 36"/>
            <p:cNvSpPr>
              <a:spLocks noChangeArrowheads="1"/>
            </p:cNvSpPr>
            <p:nvPr/>
          </p:nvSpPr>
          <p:spPr bwMode="auto">
            <a:xfrm>
              <a:off x="3072" y="2872"/>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Normal</a:t>
              </a:r>
              <a:endParaRPr lang="en-US" altLang="en-US" sz="1800">
                <a:solidFill>
                  <a:srgbClr val="002060"/>
                </a:solidFill>
              </a:endParaRPr>
            </a:p>
          </p:txBody>
        </p:sp>
        <p:sp>
          <p:nvSpPr>
            <p:cNvPr id="38" name="Rectangle 37"/>
            <p:cNvSpPr>
              <a:spLocks noChangeArrowheads="1"/>
            </p:cNvSpPr>
            <p:nvPr/>
          </p:nvSpPr>
          <p:spPr bwMode="auto">
            <a:xfrm>
              <a:off x="2336" y="2872"/>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Cold</a:t>
              </a:r>
              <a:endParaRPr lang="en-US" altLang="en-US" sz="1800">
                <a:solidFill>
                  <a:srgbClr val="002060"/>
                </a:solidFill>
              </a:endParaRPr>
            </a:p>
          </p:txBody>
        </p:sp>
        <p:sp>
          <p:nvSpPr>
            <p:cNvPr id="39" name="Rectangle 38"/>
            <p:cNvSpPr>
              <a:spLocks noChangeArrowheads="1"/>
            </p:cNvSpPr>
            <p:nvPr/>
          </p:nvSpPr>
          <p:spPr bwMode="auto">
            <a:xfrm>
              <a:off x="912" y="2872"/>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Sunny</a:t>
              </a:r>
              <a:endParaRPr lang="en-US" altLang="en-US" sz="1800">
                <a:solidFill>
                  <a:srgbClr val="002060"/>
                </a:solidFill>
              </a:endParaRPr>
            </a:p>
          </p:txBody>
        </p:sp>
        <p:sp>
          <p:nvSpPr>
            <p:cNvPr id="40" name="Rectangle 39"/>
            <p:cNvSpPr>
              <a:spLocks noChangeArrowheads="1"/>
            </p:cNvSpPr>
            <p:nvPr/>
          </p:nvSpPr>
          <p:spPr bwMode="auto">
            <a:xfrm>
              <a:off x="432" y="2872"/>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D9</a:t>
              </a:r>
              <a:endParaRPr lang="en-US" altLang="en-US" sz="1800">
                <a:solidFill>
                  <a:srgbClr val="002060"/>
                </a:solidFill>
              </a:endParaRPr>
            </a:p>
          </p:txBody>
        </p:sp>
        <p:sp>
          <p:nvSpPr>
            <p:cNvPr id="41" name="Rectangle 40"/>
            <p:cNvSpPr>
              <a:spLocks noChangeArrowheads="1"/>
            </p:cNvSpPr>
            <p:nvPr/>
          </p:nvSpPr>
          <p:spPr bwMode="auto">
            <a:xfrm>
              <a:off x="4560" y="2661"/>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No</a:t>
              </a:r>
              <a:endParaRPr lang="en-US" altLang="en-US" sz="1800">
                <a:solidFill>
                  <a:srgbClr val="006600"/>
                </a:solidFill>
              </a:endParaRPr>
            </a:p>
          </p:txBody>
        </p:sp>
        <p:sp>
          <p:nvSpPr>
            <p:cNvPr id="42" name="Rectangle 41"/>
            <p:cNvSpPr>
              <a:spLocks noChangeArrowheads="1"/>
            </p:cNvSpPr>
            <p:nvPr/>
          </p:nvSpPr>
          <p:spPr bwMode="auto">
            <a:xfrm>
              <a:off x="3840" y="2661"/>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Weak</a:t>
              </a:r>
              <a:endParaRPr lang="en-US" altLang="en-US" sz="1800">
                <a:solidFill>
                  <a:srgbClr val="002060"/>
                </a:solidFill>
              </a:endParaRPr>
            </a:p>
          </p:txBody>
        </p:sp>
        <p:sp>
          <p:nvSpPr>
            <p:cNvPr id="43" name="Rectangle 42"/>
            <p:cNvSpPr>
              <a:spLocks noChangeArrowheads="1"/>
            </p:cNvSpPr>
            <p:nvPr/>
          </p:nvSpPr>
          <p:spPr bwMode="auto">
            <a:xfrm>
              <a:off x="3072" y="2661"/>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High</a:t>
              </a:r>
              <a:endParaRPr lang="en-US" altLang="en-US" sz="1800">
                <a:solidFill>
                  <a:srgbClr val="002060"/>
                </a:solidFill>
              </a:endParaRPr>
            </a:p>
          </p:txBody>
        </p:sp>
        <p:sp>
          <p:nvSpPr>
            <p:cNvPr id="44" name="Rectangle 43"/>
            <p:cNvSpPr>
              <a:spLocks noChangeArrowheads="1"/>
            </p:cNvSpPr>
            <p:nvPr/>
          </p:nvSpPr>
          <p:spPr bwMode="auto">
            <a:xfrm>
              <a:off x="2336" y="2661"/>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Mild</a:t>
              </a:r>
              <a:endParaRPr lang="en-US" altLang="en-US" sz="1800">
                <a:solidFill>
                  <a:srgbClr val="002060"/>
                </a:solidFill>
              </a:endParaRPr>
            </a:p>
          </p:txBody>
        </p:sp>
        <p:sp>
          <p:nvSpPr>
            <p:cNvPr id="45" name="Rectangle 44"/>
            <p:cNvSpPr>
              <a:spLocks noChangeArrowheads="1"/>
            </p:cNvSpPr>
            <p:nvPr/>
          </p:nvSpPr>
          <p:spPr bwMode="auto">
            <a:xfrm>
              <a:off x="912" y="2661"/>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Sunny</a:t>
              </a:r>
              <a:endParaRPr lang="en-US" altLang="en-US" sz="1800">
                <a:solidFill>
                  <a:srgbClr val="002060"/>
                </a:solidFill>
              </a:endParaRPr>
            </a:p>
          </p:txBody>
        </p:sp>
        <p:sp>
          <p:nvSpPr>
            <p:cNvPr id="46" name="Rectangle 45"/>
            <p:cNvSpPr>
              <a:spLocks noChangeArrowheads="1"/>
            </p:cNvSpPr>
            <p:nvPr/>
          </p:nvSpPr>
          <p:spPr bwMode="auto">
            <a:xfrm>
              <a:off x="432" y="2661"/>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D8</a:t>
              </a:r>
              <a:endParaRPr lang="en-US" altLang="en-US" sz="1800">
                <a:solidFill>
                  <a:srgbClr val="002060"/>
                </a:solidFill>
              </a:endParaRPr>
            </a:p>
          </p:txBody>
        </p:sp>
        <p:sp>
          <p:nvSpPr>
            <p:cNvPr id="47" name="Rectangle 46"/>
            <p:cNvSpPr>
              <a:spLocks noChangeArrowheads="1"/>
            </p:cNvSpPr>
            <p:nvPr/>
          </p:nvSpPr>
          <p:spPr bwMode="auto">
            <a:xfrm>
              <a:off x="4560" y="2450"/>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Yes</a:t>
              </a:r>
              <a:endParaRPr lang="en-US" altLang="en-US" sz="1800">
                <a:solidFill>
                  <a:srgbClr val="006600"/>
                </a:solidFill>
              </a:endParaRPr>
            </a:p>
          </p:txBody>
        </p:sp>
        <p:sp>
          <p:nvSpPr>
            <p:cNvPr id="48" name="Rectangle 47"/>
            <p:cNvSpPr>
              <a:spLocks noChangeArrowheads="1"/>
            </p:cNvSpPr>
            <p:nvPr/>
          </p:nvSpPr>
          <p:spPr bwMode="auto">
            <a:xfrm>
              <a:off x="3840" y="2450"/>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Weak</a:t>
              </a:r>
              <a:endParaRPr lang="en-US" altLang="en-US" sz="1800">
                <a:solidFill>
                  <a:srgbClr val="002060"/>
                </a:solidFill>
              </a:endParaRPr>
            </a:p>
          </p:txBody>
        </p:sp>
        <p:sp>
          <p:nvSpPr>
            <p:cNvPr id="49" name="Rectangle 48"/>
            <p:cNvSpPr>
              <a:spLocks noChangeArrowheads="1"/>
            </p:cNvSpPr>
            <p:nvPr/>
          </p:nvSpPr>
          <p:spPr bwMode="auto">
            <a:xfrm>
              <a:off x="3072" y="2450"/>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Normal</a:t>
              </a:r>
              <a:endParaRPr lang="en-US" altLang="en-US" sz="1800">
                <a:solidFill>
                  <a:srgbClr val="002060"/>
                </a:solidFill>
              </a:endParaRPr>
            </a:p>
          </p:txBody>
        </p:sp>
        <p:sp>
          <p:nvSpPr>
            <p:cNvPr id="50" name="Rectangle 49"/>
            <p:cNvSpPr>
              <a:spLocks noChangeArrowheads="1"/>
            </p:cNvSpPr>
            <p:nvPr/>
          </p:nvSpPr>
          <p:spPr bwMode="auto">
            <a:xfrm>
              <a:off x="2336" y="2450"/>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Cool</a:t>
              </a:r>
              <a:endParaRPr lang="en-US" altLang="en-US" sz="1800">
                <a:solidFill>
                  <a:srgbClr val="002060"/>
                </a:solidFill>
              </a:endParaRPr>
            </a:p>
          </p:txBody>
        </p:sp>
        <p:sp>
          <p:nvSpPr>
            <p:cNvPr id="51" name="Rectangle 50"/>
            <p:cNvSpPr>
              <a:spLocks noChangeArrowheads="1"/>
            </p:cNvSpPr>
            <p:nvPr/>
          </p:nvSpPr>
          <p:spPr bwMode="auto">
            <a:xfrm>
              <a:off x="912" y="2450"/>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Overcast</a:t>
              </a:r>
              <a:endParaRPr lang="en-US" altLang="en-US" sz="1800">
                <a:solidFill>
                  <a:srgbClr val="002060"/>
                </a:solidFill>
              </a:endParaRPr>
            </a:p>
          </p:txBody>
        </p:sp>
        <p:sp>
          <p:nvSpPr>
            <p:cNvPr id="52" name="Rectangle 51"/>
            <p:cNvSpPr>
              <a:spLocks noChangeArrowheads="1"/>
            </p:cNvSpPr>
            <p:nvPr/>
          </p:nvSpPr>
          <p:spPr bwMode="auto">
            <a:xfrm>
              <a:off x="432" y="2450"/>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D7</a:t>
              </a:r>
              <a:endParaRPr lang="en-US" altLang="en-US" sz="1800">
                <a:solidFill>
                  <a:srgbClr val="002060"/>
                </a:solidFill>
              </a:endParaRPr>
            </a:p>
          </p:txBody>
        </p:sp>
        <p:sp>
          <p:nvSpPr>
            <p:cNvPr id="53" name="Rectangle 52"/>
            <p:cNvSpPr>
              <a:spLocks noChangeArrowheads="1"/>
            </p:cNvSpPr>
            <p:nvPr/>
          </p:nvSpPr>
          <p:spPr bwMode="auto">
            <a:xfrm>
              <a:off x="4560" y="2239"/>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No</a:t>
              </a:r>
              <a:endParaRPr lang="en-US" altLang="en-US" sz="1800">
                <a:solidFill>
                  <a:srgbClr val="006600"/>
                </a:solidFill>
              </a:endParaRPr>
            </a:p>
          </p:txBody>
        </p:sp>
        <p:sp>
          <p:nvSpPr>
            <p:cNvPr id="54" name="Rectangle 53"/>
            <p:cNvSpPr>
              <a:spLocks noChangeArrowheads="1"/>
            </p:cNvSpPr>
            <p:nvPr/>
          </p:nvSpPr>
          <p:spPr bwMode="auto">
            <a:xfrm>
              <a:off x="3840" y="2239"/>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Strong</a:t>
              </a:r>
              <a:endParaRPr lang="en-US" altLang="en-US" sz="1800">
                <a:solidFill>
                  <a:srgbClr val="002060"/>
                </a:solidFill>
              </a:endParaRPr>
            </a:p>
          </p:txBody>
        </p:sp>
        <p:sp>
          <p:nvSpPr>
            <p:cNvPr id="55" name="Rectangle 54"/>
            <p:cNvSpPr>
              <a:spLocks noChangeArrowheads="1"/>
            </p:cNvSpPr>
            <p:nvPr/>
          </p:nvSpPr>
          <p:spPr bwMode="auto">
            <a:xfrm>
              <a:off x="3072" y="2239"/>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Normal</a:t>
              </a:r>
              <a:endParaRPr lang="en-US" altLang="en-US" sz="1800">
                <a:solidFill>
                  <a:srgbClr val="002060"/>
                </a:solidFill>
              </a:endParaRPr>
            </a:p>
          </p:txBody>
        </p:sp>
        <p:sp>
          <p:nvSpPr>
            <p:cNvPr id="56" name="Rectangle 55"/>
            <p:cNvSpPr>
              <a:spLocks noChangeArrowheads="1"/>
            </p:cNvSpPr>
            <p:nvPr/>
          </p:nvSpPr>
          <p:spPr bwMode="auto">
            <a:xfrm>
              <a:off x="2336" y="2239"/>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Cool</a:t>
              </a:r>
              <a:endParaRPr lang="en-US" altLang="en-US" sz="1800">
                <a:solidFill>
                  <a:srgbClr val="002060"/>
                </a:solidFill>
              </a:endParaRPr>
            </a:p>
          </p:txBody>
        </p:sp>
        <p:sp>
          <p:nvSpPr>
            <p:cNvPr id="57" name="Rectangle 56"/>
            <p:cNvSpPr>
              <a:spLocks noChangeArrowheads="1"/>
            </p:cNvSpPr>
            <p:nvPr/>
          </p:nvSpPr>
          <p:spPr bwMode="auto">
            <a:xfrm>
              <a:off x="912" y="2239"/>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Rain</a:t>
              </a:r>
              <a:endParaRPr lang="en-US" altLang="en-US" sz="1800">
                <a:solidFill>
                  <a:srgbClr val="002060"/>
                </a:solidFill>
              </a:endParaRPr>
            </a:p>
          </p:txBody>
        </p:sp>
        <p:sp>
          <p:nvSpPr>
            <p:cNvPr id="58" name="Rectangle 57"/>
            <p:cNvSpPr>
              <a:spLocks noChangeArrowheads="1"/>
            </p:cNvSpPr>
            <p:nvPr/>
          </p:nvSpPr>
          <p:spPr bwMode="auto">
            <a:xfrm>
              <a:off x="432" y="2239"/>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D6</a:t>
              </a:r>
              <a:endParaRPr lang="en-US" altLang="en-US" sz="1800">
                <a:solidFill>
                  <a:srgbClr val="002060"/>
                </a:solidFill>
              </a:endParaRPr>
            </a:p>
          </p:txBody>
        </p:sp>
        <p:sp>
          <p:nvSpPr>
            <p:cNvPr id="59" name="Rectangle 58"/>
            <p:cNvSpPr>
              <a:spLocks noChangeArrowheads="1"/>
            </p:cNvSpPr>
            <p:nvPr/>
          </p:nvSpPr>
          <p:spPr bwMode="auto">
            <a:xfrm>
              <a:off x="4560" y="2028"/>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Yes</a:t>
              </a:r>
              <a:endParaRPr lang="en-US" altLang="en-US" sz="1800">
                <a:solidFill>
                  <a:srgbClr val="006600"/>
                </a:solidFill>
              </a:endParaRPr>
            </a:p>
          </p:txBody>
        </p:sp>
        <p:sp>
          <p:nvSpPr>
            <p:cNvPr id="60" name="Rectangle 59"/>
            <p:cNvSpPr>
              <a:spLocks noChangeArrowheads="1"/>
            </p:cNvSpPr>
            <p:nvPr/>
          </p:nvSpPr>
          <p:spPr bwMode="auto">
            <a:xfrm>
              <a:off x="3840" y="2028"/>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Weak</a:t>
              </a:r>
              <a:endParaRPr lang="en-US" altLang="en-US" sz="1800">
                <a:solidFill>
                  <a:srgbClr val="002060"/>
                </a:solidFill>
              </a:endParaRPr>
            </a:p>
          </p:txBody>
        </p:sp>
        <p:sp>
          <p:nvSpPr>
            <p:cNvPr id="61" name="Rectangle 60"/>
            <p:cNvSpPr>
              <a:spLocks noChangeArrowheads="1"/>
            </p:cNvSpPr>
            <p:nvPr/>
          </p:nvSpPr>
          <p:spPr bwMode="auto">
            <a:xfrm>
              <a:off x="3072" y="2028"/>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Normal</a:t>
              </a:r>
              <a:endParaRPr lang="en-US" altLang="en-US" sz="1800">
                <a:solidFill>
                  <a:srgbClr val="002060"/>
                </a:solidFill>
              </a:endParaRPr>
            </a:p>
          </p:txBody>
        </p:sp>
        <p:sp>
          <p:nvSpPr>
            <p:cNvPr id="62" name="Rectangle 61"/>
            <p:cNvSpPr>
              <a:spLocks noChangeArrowheads="1"/>
            </p:cNvSpPr>
            <p:nvPr/>
          </p:nvSpPr>
          <p:spPr bwMode="auto">
            <a:xfrm>
              <a:off x="2336" y="2028"/>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Cool</a:t>
              </a:r>
              <a:endParaRPr lang="en-US" altLang="en-US" sz="1800">
                <a:solidFill>
                  <a:srgbClr val="002060"/>
                </a:solidFill>
              </a:endParaRPr>
            </a:p>
          </p:txBody>
        </p:sp>
        <p:sp>
          <p:nvSpPr>
            <p:cNvPr id="63" name="Rectangle 62"/>
            <p:cNvSpPr>
              <a:spLocks noChangeArrowheads="1"/>
            </p:cNvSpPr>
            <p:nvPr/>
          </p:nvSpPr>
          <p:spPr bwMode="auto">
            <a:xfrm>
              <a:off x="912" y="2028"/>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Rain</a:t>
              </a:r>
              <a:endParaRPr lang="en-US" altLang="en-US" sz="1800">
                <a:solidFill>
                  <a:srgbClr val="002060"/>
                </a:solidFill>
              </a:endParaRPr>
            </a:p>
          </p:txBody>
        </p:sp>
        <p:sp>
          <p:nvSpPr>
            <p:cNvPr id="64" name="Rectangle 63"/>
            <p:cNvSpPr>
              <a:spLocks noChangeArrowheads="1"/>
            </p:cNvSpPr>
            <p:nvPr/>
          </p:nvSpPr>
          <p:spPr bwMode="auto">
            <a:xfrm>
              <a:off x="432" y="2028"/>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D5</a:t>
              </a:r>
              <a:endParaRPr lang="en-US" altLang="en-US" sz="1800">
                <a:solidFill>
                  <a:srgbClr val="002060"/>
                </a:solidFill>
              </a:endParaRPr>
            </a:p>
          </p:txBody>
        </p:sp>
        <p:sp>
          <p:nvSpPr>
            <p:cNvPr id="65" name="Rectangle 64"/>
            <p:cNvSpPr>
              <a:spLocks noChangeArrowheads="1"/>
            </p:cNvSpPr>
            <p:nvPr/>
          </p:nvSpPr>
          <p:spPr bwMode="auto">
            <a:xfrm>
              <a:off x="4560" y="1817"/>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Yes</a:t>
              </a:r>
              <a:endParaRPr lang="en-US" altLang="en-US" sz="1800">
                <a:solidFill>
                  <a:srgbClr val="006600"/>
                </a:solidFill>
              </a:endParaRPr>
            </a:p>
          </p:txBody>
        </p:sp>
        <p:sp>
          <p:nvSpPr>
            <p:cNvPr id="66" name="Rectangle 65"/>
            <p:cNvSpPr>
              <a:spLocks noChangeArrowheads="1"/>
            </p:cNvSpPr>
            <p:nvPr/>
          </p:nvSpPr>
          <p:spPr bwMode="auto">
            <a:xfrm>
              <a:off x="3840" y="1817"/>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Weak</a:t>
              </a:r>
              <a:endParaRPr lang="en-US" altLang="en-US" sz="1800">
                <a:solidFill>
                  <a:srgbClr val="002060"/>
                </a:solidFill>
              </a:endParaRPr>
            </a:p>
          </p:txBody>
        </p:sp>
        <p:sp>
          <p:nvSpPr>
            <p:cNvPr id="67" name="Rectangle 66"/>
            <p:cNvSpPr>
              <a:spLocks noChangeArrowheads="1"/>
            </p:cNvSpPr>
            <p:nvPr/>
          </p:nvSpPr>
          <p:spPr bwMode="auto">
            <a:xfrm>
              <a:off x="3072" y="1817"/>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High</a:t>
              </a:r>
              <a:endParaRPr lang="en-US" altLang="en-US" sz="1800">
                <a:solidFill>
                  <a:srgbClr val="002060"/>
                </a:solidFill>
              </a:endParaRPr>
            </a:p>
          </p:txBody>
        </p:sp>
        <p:sp>
          <p:nvSpPr>
            <p:cNvPr id="68" name="Rectangle 67"/>
            <p:cNvSpPr>
              <a:spLocks noChangeArrowheads="1"/>
            </p:cNvSpPr>
            <p:nvPr/>
          </p:nvSpPr>
          <p:spPr bwMode="auto">
            <a:xfrm>
              <a:off x="2336" y="1817"/>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Mild</a:t>
              </a:r>
              <a:endParaRPr lang="en-US" altLang="en-US" sz="1800">
                <a:solidFill>
                  <a:srgbClr val="002060"/>
                </a:solidFill>
              </a:endParaRPr>
            </a:p>
          </p:txBody>
        </p:sp>
        <p:sp>
          <p:nvSpPr>
            <p:cNvPr id="69" name="Rectangle 68"/>
            <p:cNvSpPr>
              <a:spLocks noChangeArrowheads="1"/>
            </p:cNvSpPr>
            <p:nvPr/>
          </p:nvSpPr>
          <p:spPr bwMode="auto">
            <a:xfrm>
              <a:off x="912" y="1817"/>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Rain </a:t>
              </a:r>
              <a:endParaRPr lang="en-US" altLang="en-US" sz="1800">
                <a:solidFill>
                  <a:srgbClr val="002060"/>
                </a:solidFill>
              </a:endParaRPr>
            </a:p>
          </p:txBody>
        </p:sp>
        <p:sp>
          <p:nvSpPr>
            <p:cNvPr id="70" name="Rectangle 69"/>
            <p:cNvSpPr>
              <a:spLocks noChangeArrowheads="1"/>
            </p:cNvSpPr>
            <p:nvPr/>
          </p:nvSpPr>
          <p:spPr bwMode="auto">
            <a:xfrm>
              <a:off x="432" y="1817"/>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D4 </a:t>
              </a:r>
              <a:endParaRPr lang="en-US" altLang="en-US" sz="1800">
                <a:solidFill>
                  <a:srgbClr val="002060"/>
                </a:solidFill>
              </a:endParaRPr>
            </a:p>
          </p:txBody>
        </p:sp>
        <p:sp>
          <p:nvSpPr>
            <p:cNvPr id="71" name="Rectangle 70"/>
            <p:cNvSpPr>
              <a:spLocks noChangeArrowheads="1"/>
            </p:cNvSpPr>
            <p:nvPr/>
          </p:nvSpPr>
          <p:spPr bwMode="auto">
            <a:xfrm>
              <a:off x="4560" y="1606"/>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Yes</a:t>
              </a:r>
              <a:endParaRPr lang="en-US" altLang="en-US" sz="1800">
                <a:solidFill>
                  <a:srgbClr val="006600"/>
                </a:solidFill>
              </a:endParaRPr>
            </a:p>
          </p:txBody>
        </p:sp>
        <p:sp>
          <p:nvSpPr>
            <p:cNvPr id="72" name="Rectangle 71"/>
            <p:cNvSpPr>
              <a:spLocks noChangeArrowheads="1"/>
            </p:cNvSpPr>
            <p:nvPr/>
          </p:nvSpPr>
          <p:spPr bwMode="auto">
            <a:xfrm>
              <a:off x="3840" y="1606"/>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Weak</a:t>
              </a:r>
              <a:endParaRPr lang="en-US" altLang="en-US" sz="1800">
                <a:solidFill>
                  <a:srgbClr val="002060"/>
                </a:solidFill>
              </a:endParaRPr>
            </a:p>
          </p:txBody>
        </p:sp>
        <p:sp>
          <p:nvSpPr>
            <p:cNvPr id="73" name="Rectangle 72"/>
            <p:cNvSpPr>
              <a:spLocks noChangeArrowheads="1"/>
            </p:cNvSpPr>
            <p:nvPr/>
          </p:nvSpPr>
          <p:spPr bwMode="auto">
            <a:xfrm>
              <a:off x="3072" y="1606"/>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High</a:t>
              </a:r>
              <a:endParaRPr lang="en-US" altLang="en-US" sz="1800">
                <a:solidFill>
                  <a:srgbClr val="002060"/>
                </a:solidFill>
              </a:endParaRPr>
            </a:p>
          </p:txBody>
        </p:sp>
        <p:sp>
          <p:nvSpPr>
            <p:cNvPr id="74" name="Rectangle 73"/>
            <p:cNvSpPr>
              <a:spLocks noChangeArrowheads="1"/>
            </p:cNvSpPr>
            <p:nvPr/>
          </p:nvSpPr>
          <p:spPr bwMode="auto">
            <a:xfrm>
              <a:off x="2336" y="1606"/>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Hot</a:t>
              </a:r>
              <a:endParaRPr lang="en-US" altLang="en-US" sz="1800">
                <a:solidFill>
                  <a:srgbClr val="002060"/>
                </a:solidFill>
              </a:endParaRPr>
            </a:p>
          </p:txBody>
        </p:sp>
        <p:sp>
          <p:nvSpPr>
            <p:cNvPr id="75" name="Rectangle 74"/>
            <p:cNvSpPr>
              <a:spLocks noChangeArrowheads="1"/>
            </p:cNvSpPr>
            <p:nvPr/>
          </p:nvSpPr>
          <p:spPr bwMode="auto">
            <a:xfrm>
              <a:off x="912" y="1606"/>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Overcast</a:t>
              </a:r>
              <a:endParaRPr lang="en-US" altLang="en-US" sz="1800">
                <a:solidFill>
                  <a:srgbClr val="002060"/>
                </a:solidFill>
              </a:endParaRPr>
            </a:p>
          </p:txBody>
        </p:sp>
        <p:sp>
          <p:nvSpPr>
            <p:cNvPr id="76" name="Rectangle 75"/>
            <p:cNvSpPr>
              <a:spLocks noChangeArrowheads="1"/>
            </p:cNvSpPr>
            <p:nvPr/>
          </p:nvSpPr>
          <p:spPr bwMode="auto">
            <a:xfrm>
              <a:off x="432" y="1606"/>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D3</a:t>
              </a:r>
              <a:endParaRPr lang="en-US" altLang="en-US" sz="1800">
                <a:solidFill>
                  <a:srgbClr val="002060"/>
                </a:solidFill>
              </a:endParaRPr>
            </a:p>
          </p:txBody>
        </p:sp>
        <p:sp>
          <p:nvSpPr>
            <p:cNvPr id="77" name="Rectangle 76"/>
            <p:cNvSpPr>
              <a:spLocks noChangeArrowheads="1"/>
            </p:cNvSpPr>
            <p:nvPr/>
          </p:nvSpPr>
          <p:spPr bwMode="auto">
            <a:xfrm>
              <a:off x="4560" y="1395"/>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No</a:t>
              </a:r>
              <a:endParaRPr lang="en-US" altLang="en-US" sz="1800">
                <a:solidFill>
                  <a:srgbClr val="006600"/>
                </a:solidFill>
              </a:endParaRPr>
            </a:p>
          </p:txBody>
        </p:sp>
        <p:sp>
          <p:nvSpPr>
            <p:cNvPr id="78" name="Rectangle 77"/>
            <p:cNvSpPr>
              <a:spLocks noChangeArrowheads="1"/>
            </p:cNvSpPr>
            <p:nvPr/>
          </p:nvSpPr>
          <p:spPr bwMode="auto">
            <a:xfrm>
              <a:off x="3840" y="1395"/>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Strong</a:t>
              </a:r>
              <a:endParaRPr lang="en-US" altLang="en-US" sz="1800">
                <a:solidFill>
                  <a:srgbClr val="002060"/>
                </a:solidFill>
              </a:endParaRPr>
            </a:p>
          </p:txBody>
        </p:sp>
        <p:sp>
          <p:nvSpPr>
            <p:cNvPr id="79" name="Rectangle 78"/>
            <p:cNvSpPr>
              <a:spLocks noChangeArrowheads="1"/>
            </p:cNvSpPr>
            <p:nvPr/>
          </p:nvSpPr>
          <p:spPr bwMode="auto">
            <a:xfrm>
              <a:off x="3072" y="1395"/>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High</a:t>
              </a:r>
              <a:endParaRPr lang="en-US" altLang="en-US" sz="1800">
                <a:solidFill>
                  <a:srgbClr val="002060"/>
                </a:solidFill>
              </a:endParaRPr>
            </a:p>
          </p:txBody>
        </p:sp>
        <p:sp>
          <p:nvSpPr>
            <p:cNvPr id="80" name="Rectangle 79"/>
            <p:cNvSpPr>
              <a:spLocks noChangeArrowheads="1"/>
            </p:cNvSpPr>
            <p:nvPr/>
          </p:nvSpPr>
          <p:spPr bwMode="auto">
            <a:xfrm>
              <a:off x="2336" y="1395"/>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Hot</a:t>
              </a:r>
              <a:endParaRPr lang="en-US" altLang="en-US" sz="1800">
                <a:solidFill>
                  <a:srgbClr val="002060"/>
                </a:solidFill>
              </a:endParaRPr>
            </a:p>
          </p:txBody>
        </p:sp>
        <p:sp>
          <p:nvSpPr>
            <p:cNvPr id="81" name="Rectangle 80"/>
            <p:cNvSpPr>
              <a:spLocks noChangeArrowheads="1"/>
            </p:cNvSpPr>
            <p:nvPr/>
          </p:nvSpPr>
          <p:spPr bwMode="auto">
            <a:xfrm>
              <a:off x="912" y="1395"/>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Sunny</a:t>
              </a:r>
              <a:endParaRPr lang="en-US" altLang="en-US" sz="1800">
                <a:solidFill>
                  <a:srgbClr val="002060"/>
                </a:solidFill>
              </a:endParaRPr>
            </a:p>
          </p:txBody>
        </p:sp>
        <p:sp>
          <p:nvSpPr>
            <p:cNvPr id="82" name="Rectangle 81"/>
            <p:cNvSpPr>
              <a:spLocks noChangeArrowheads="1"/>
            </p:cNvSpPr>
            <p:nvPr/>
          </p:nvSpPr>
          <p:spPr bwMode="auto">
            <a:xfrm>
              <a:off x="432" y="1395"/>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D2</a:t>
              </a:r>
              <a:endParaRPr lang="en-US" altLang="en-US" sz="1800">
                <a:solidFill>
                  <a:srgbClr val="002060"/>
                </a:solidFill>
              </a:endParaRPr>
            </a:p>
          </p:txBody>
        </p:sp>
        <p:sp>
          <p:nvSpPr>
            <p:cNvPr id="83" name="Rectangle 82"/>
            <p:cNvSpPr>
              <a:spLocks noChangeArrowheads="1"/>
            </p:cNvSpPr>
            <p:nvPr/>
          </p:nvSpPr>
          <p:spPr bwMode="auto">
            <a:xfrm>
              <a:off x="4560" y="1184"/>
              <a:ext cx="110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6600"/>
                  </a:solidFill>
                </a:rPr>
                <a:t>No</a:t>
              </a:r>
              <a:endParaRPr lang="en-US" altLang="en-US" sz="1800">
                <a:solidFill>
                  <a:srgbClr val="006600"/>
                </a:solidFill>
              </a:endParaRPr>
            </a:p>
          </p:txBody>
        </p:sp>
        <p:sp>
          <p:nvSpPr>
            <p:cNvPr id="84" name="Rectangle 83"/>
            <p:cNvSpPr>
              <a:spLocks noChangeArrowheads="1"/>
            </p:cNvSpPr>
            <p:nvPr/>
          </p:nvSpPr>
          <p:spPr bwMode="auto">
            <a:xfrm>
              <a:off x="3840" y="1184"/>
              <a:ext cx="72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Weak</a:t>
              </a:r>
              <a:endParaRPr lang="en-US" altLang="en-US" sz="1800">
                <a:solidFill>
                  <a:srgbClr val="002060"/>
                </a:solidFill>
              </a:endParaRPr>
            </a:p>
          </p:txBody>
        </p:sp>
        <p:sp>
          <p:nvSpPr>
            <p:cNvPr id="85" name="Rectangle 84"/>
            <p:cNvSpPr>
              <a:spLocks noChangeArrowheads="1"/>
            </p:cNvSpPr>
            <p:nvPr/>
          </p:nvSpPr>
          <p:spPr bwMode="auto">
            <a:xfrm>
              <a:off x="3072" y="1184"/>
              <a:ext cx="768"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High</a:t>
              </a:r>
              <a:endParaRPr lang="en-US" altLang="en-US" sz="1800">
                <a:solidFill>
                  <a:srgbClr val="002060"/>
                </a:solidFill>
              </a:endParaRPr>
            </a:p>
          </p:txBody>
        </p:sp>
        <p:sp>
          <p:nvSpPr>
            <p:cNvPr id="86" name="Rectangle 85"/>
            <p:cNvSpPr>
              <a:spLocks noChangeArrowheads="1"/>
            </p:cNvSpPr>
            <p:nvPr/>
          </p:nvSpPr>
          <p:spPr bwMode="auto">
            <a:xfrm>
              <a:off x="2336" y="1184"/>
              <a:ext cx="736"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a:solidFill>
                    <a:srgbClr val="002060"/>
                  </a:solidFill>
                </a:rPr>
                <a:t>Hot</a:t>
              </a:r>
              <a:endParaRPr lang="en-US" altLang="en-US" sz="1800">
                <a:solidFill>
                  <a:srgbClr val="002060"/>
                </a:solidFill>
              </a:endParaRPr>
            </a:p>
          </p:txBody>
        </p:sp>
        <p:sp>
          <p:nvSpPr>
            <p:cNvPr id="87" name="Rectangle 86"/>
            <p:cNvSpPr>
              <a:spLocks noChangeArrowheads="1"/>
            </p:cNvSpPr>
            <p:nvPr/>
          </p:nvSpPr>
          <p:spPr bwMode="auto">
            <a:xfrm>
              <a:off x="912" y="1184"/>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dirty="0">
                  <a:solidFill>
                    <a:schemeClr val="folHlink"/>
                  </a:solidFill>
                </a:rPr>
                <a:t>Sunny</a:t>
              </a:r>
              <a:endParaRPr lang="en-US" altLang="en-US" sz="1800" dirty="0">
                <a:solidFill>
                  <a:schemeClr val="folHlink"/>
                </a:solidFill>
              </a:endParaRPr>
            </a:p>
          </p:txBody>
        </p:sp>
        <p:sp>
          <p:nvSpPr>
            <p:cNvPr id="88" name="Rectangle 87"/>
            <p:cNvSpPr>
              <a:spLocks noChangeArrowheads="1"/>
            </p:cNvSpPr>
            <p:nvPr/>
          </p:nvSpPr>
          <p:spPr bwMode="auto">
            <a:xfrm>
              <a:off x="432" y="1184"/>
              <a:ext cx="480"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dirty="0">
                  <a:solidFill>
                    <a:srgbClr val="002060"/>
                  </a:solidFill>
                </a:rPr>
                <a:t>D1</a:t>
              </a:r>
              <a:endParaRPr lang="en-US" altLang="en-US" sz="1800" dirty="0">
                <a:solidFill>
                  <a:srgbClr val="002060"/>
                </a:solidFill>
              </a:endParaRPr>
            </a:p>
          </p:txBody>
        </p:sp>
        <p:sp>
          <p:nvSpPr>
            <p:cNvPr id="89" name="Rectangle 88"/>
            <p:cNvSpPr>
              <a:spLocks noChangeArrowheads="1"/>
            </p:cNvSpPr>
            <p:nvPr/>
          </p:nvSpPr>
          <p:spPr bwMode="auto">
            <a:xfrm>
              <a:off x="4560" y="960"/>
              <a:ext cx="1104"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n-US" sz="1800"/>
                <a:t>Play Tennis</a:t>
              </a:r>
              <a:endParaRPr lang="en-US" altLang="en-US" sz="1800"/>
            </a:p>
          </p:txBody>
        </p:sp>
        <p:sp>
          <p:nvSpPr>
            <p:cNvPr id="90" name="Rectangle 89"/>
            <p:cNvSpPr>
              <a:spLocks noChangeArrowheads="1"/>
            </p:cNvSpPr>
            <p:nvPr/>
          </p:nvSpPr>
          <p:spPr bwMode="auto">
            <a:xfrm>
              <a:off x="3840" y="960"/>
              <a:ext cx="720"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n-US" sz="1800"/>
                <a:t>Wind</a:t>
              </a:r>
              <a:endParaRPr lang="en-US" altLang="en-US" sz="1800"/>
            </a:p>
          </p:txBody>
        </p:sp>
        <p:sp>
          <p:nvSpPr>
            <p:cNvPr id="91" name="Rectangle 90"/>
            <p:cNvSpPr>
              <a:spLocks noChangeArrowheads="1"/>
            </p:cNvSpPr>
            <p:nvPr/>
          </p:nvSpPr>
          <p:spPr bwMode="auto">
            <a:xfrm>
              <a:off x="3072" y="960"/>
              <a:ext cx="768"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n-US" sz="1800"/>
                <a:t>Humidity</a:t>
              </a:r>
              <a:endParaRPr lang="en-US" altLang="en-US" sz="1800"/>
            </a:p>
          </p:txBody>
        </p:sp>
        <p:sp>
          <p:nvSpPr>
            <p:cNvPr id="92" name="Rectangle 91"/>
            <p:cNvSpPr>
              <a:spLocks noChangeArrowheads="1"/>
            </p:cNvSpPr>
            <p:nvPr/>
          </p:nvSpPr>
          <p:spPr bwMode="auto">
            <a:xfrm>
              <a:off x="2336" y="960"/>
              <a:ext cx="736"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n-US" sz="1800"/>
                <a:t>Temp.</a:t>
              </a:r>
              <a:endParaRPr lang="en-US" altLang="en-US" sz="1800"/>
            </a:p>
          </p:txBody>
        </p:sp>
        <p:sp>
          <p:nvSpPr>
            <p:cNvPr id="93" name="Rectangle 92"/>
            <p:cNvSpPr>
              <a:spLocks noChangeArrowheads="1"/>
            </p:cNvSpPr>
            <p:nvPr/>
          </p:nvSpPr>
          <p:spPr bwMode="auto">
            <a:xfrm>
              <a:off x="912" y="960"/>
              <a:ext cx="1424"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n-US" sz="1800"/>
                <a:t>Outlook</a:t>
              </a:r>
              <a:endParaRPr lang="en-US" altLang="en-US" sz="1800"/>
            </a:p>
          </p:txBody>
        </p:sp>
        <p:sp>
          <p:nvSpPr>
            <p:cNvPr id="94" name="Rectangle 93"/>
            <p:cNvSpPr>
              <a:spLocks noChangeArrowheads="1"/>
            </p:cNvSpPr>
            <p:nvPr/>
          </p:nvSpPr>
          <p:spPr bwMode="auto">
            <a:xfrm>
              <a:off x="432" y="960"/>
              <a:ext cx="480" cy="2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80000"/>
                </a:lnSpc>
                <a:spcBef>
                  <a:spcPct val="20000"/>
                </a:spcBef>
                <a:buClr>
                  <a:schemeClr val="folHlink"/>
                </a:buClr>
                <a:buSzPct val="60000"/>
                <a:buFont typeface="Wingdings" panose="05000000000000000000" pitchFamily="2" charset="2"/>
                <a:buNone/>
              </a:pPr>
              <a:r>
                <a:rPr lang="sv-SE" altLang="en-US" sz="1800"/>
                <a:t>Day</a:t>
              </a:r>
              <a:endParaRPr lang="en-US" altLang="en-US" sz="1800"/>
            </a:p>
          </p:txBody>
        </p:sp>
        <p:sp>
          <p:nvSpPr>
            <p:cNvPr id="95" name="Line 94"/>
            <p:cNvSpPr>
              <a:spLocks noChangeShapeType="1"/>
            </p:cNvSpPr>
            <p:nvPr/>
          </p:nvSpPr>
          <p:spPr bwMode="auto">
            <a:xfrm>
              <a:off x="432" y="960"/>
              <a:ext cx="523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6" name="Line 95"/>
            <p:cNvSpPr>
              <a:spLocks noChangeShapeType="1"/>
            </p:cNvSpPr>
            <p:nvPr/>
          </p:nvSpPr>
          <p:spPr bwMode="auto">
            <a:xfrm>
              <a:off x="432" y="1184"/>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7" name="Line 96"/>
            <p:cNvSpPr>
              <a:spLocks noChangeShapeType="1"/>
            </p:cNvSpPr>
            <p:nvPr/>
          </p:nvSpPr>
          <p:spPr bwMode="auto">
            <a:xfrm>
              <a:off x="432" y="1395"/>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2060"/>
                </a:solidFill>
              </a:endParaRPr>
            </a:p>
          </p:txBody>
        </p:sp>
        <p:sp>
          <p:nvSpPr>
            <p:cNvPr id="98" name="Line 97"/>
            <p:cNvSpPr>
              <a:spLocks noChangeShapeType="1"/>
            </p:cNvSpPr>
            <p:nvPr/>
          </p:nvSpPr>
          <p:spPr bwMode="auto">
            <a:xfrm>
              <a:off x="432" y="1606"/>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9" name="Line 98"/>
            <p:cNvSpPr>
              <a:spLocks noChangeShapeType="1"/>
            </p:cNvSpPr>
            <p:nvPr/>
          </p:nvSpPr>
          <p:spPr bwMode="auto">
            <a:xfrm>
              <a:off x="432" y="1817"/>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2060"/>
                </a:solidFill>
              </a:endParaRPr>
            </a:p>
          </p:txBody>
        </p:sp>
        <p:sp>
          <p:nvSpPr>
            <p:cNvPr id="100" name="Line 99"/>
            <p:cNvSpPr>
              <a:spLocks noChangeShapeType="1"/>
            </p:cNvSpPr>
            <p:nvPr/>
          </p:nvSpPr>
          <p:spPr bwMode="auto">
            <a:xfrm>
              <a:off x="432" y="2028"/>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1" name="Line 100"/>
            <p:cNvSpPr>
              <a:spLocks noChangeShapeType="1"/>
            </p:cNvSpPr>
            <p:nvPr/>
          </p:nvSpPr>
          <p:spPr bwMode="auto">
            <a:xfrm>
              <a:off x="432" y="2239"/>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2" name="Line 101"/>
            <p:cNvSpPr>
              <a:spLocks noChangeShapeType="1"/>
            </p:cNvSpPr>
            <p:nvPr/>
          </p:nvSpPr>
          <p:spPr bwMode="auto">
            <a:xfrm>
              <a:off x="432" y="2450"/>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3" name="Line 102"/>
            <p:cNvSpPr>
              <a:spLocks noChangeShapeType="1"/>
            </p:cNvSpPr>
            <p:nvPr/>
          </p:nvSpPr>
          <p:spPr bwMode="auto">
            <a:xfrm>
              <a:off x="432" y="2661"/>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4" name="Line 103"/>
            <p:cNvSpPr>
              <a:spLocks noChangeShapeType="1"/>
            </p:cNvSpPr>
            <p:nvPr/>
          </p:nvSpPr>
          <p:spPr bwMode="auto">
            <a:xfrm>
              <a:off x="432" y="2872"/>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5" name="Line 104"/>
            <p:cNvSpPr>
              <a:spLocks noChangeShapeType="1"/>
            </p:cNvSpPr>
            <p:nvPr/>
          </p:nvSpPr>
          <p:spPr bwMode="auto">
            <a:xfrm>
              <a:off x="432" y="3083"/>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6" name="Line 105"/>
            <p:cNvSpPr>
              <a:spLocks noChangeShapeType="1"/>
            </p:cNvSpPr>
            <p:nvPr/>
          </p:nvSpPr>
          <p:spPr bwMode="auto">
            <a:xfrm>
              <a:off x="432" y="3294"/>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7" name="Line 106"/>
            <p:cNvSpPr>
              <a:spLocks noChangeShapeType="1"/>
            </p:cNvSpPr>
            <p:nvPr/>
          </p:nvSpPr>
          <p:spPr bwMode="auto">
            <a:xfrm>
              <a:off x="432" y="3505"/>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8" name="Line 107"/>
            <p:cNvSpPr>
              <a:spLocks noChangeShapeType="1"/>
            </p:cNvSpPr>
            <p:nvPr/>
          </p:nvSpPr>
          <p:spPr bwMode="auto">
            <a:xfrm>
              <a:off x="432" y="3716"/>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9" name="Line 108"/>
            <p:cNvSpPr>
              <a:spLocks noChangeShapeType="1"/>
            </p:cNvSpPr>
            <p:nvPr/>
          </p:nvSpPr>
          <p:spPr bwMode="auto">
            <a:xfrm>
              <a:off x="432" y="3927"/>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0" name="Line 109"/>
            <p:cNvSpPr>
              <a:spLocks noChangeShapeType="1"/>
            </p:cNvSpPr>
            <p:nvPr/>
          </p:nvSpPr>
          <p:spPr bwMode="auto">
            <a:xfrm>
              <a:off x="432" y="4138"/>
              <a:ext cx="523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1" name="Line 110"/>
            <p:cNvSpPr>
              <a:spLocks noChangeShapeType="1"/>
            </p:cNvSpPr>
            <p:nvPr/>
          </p:nvSpPr>
          <p:spPr bwMode="auto">
            <a:xfrm>
              <a:off x="432" y="960"/>
              <a:ext cx="0" cy="3178"/>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2" name="Line 111"/>
            <p:cNvSpPr>
              <a:spLocks noChangeShapeType="1"/>
            </p:cNvSpPr>
            <p:nvPr/>
          </p:nvSpPr>
          <p:spPr bwMode="auto">
            <a:xfrm>
              <a:off x="912"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3" name="Line 112"/>
            <p:cNvSpPr>
              <a:spLocks noChangeShapeType="1"/>
            </p:cNvSpPr>
            <p:nvPr/>
          </p:nvSpPr>
          <p:spPr bwMode="auto">
            <a:xfrm>
              <a:off x="2336"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4" name="Line 113"/>
            <p:cNvSpPr>
              <a:spLocks noChangeShapeType="1"/>
            </p:cNvSpPr>
            <p:nvPr/>
          </p:nvSpPr>
          <p:spPr bwMode="auto">
            <a:xfrm>
              <a:off x="3072"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5" name="Line 114"/>
            <p:cNvSpPr>
              <a:spLocks noChangeShapeType="1"/>
            </p:cNvSpPr>
            <p:nvPr/>
          </p:nvSpPr>
          <p:spPr bwMode="auto">
            <a:xfrm>
              <a:off x="3840"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6" name="Line 115"/>
            <p:cNvSpPr>
              <a:spLocks noChangeShapeType="1"/>
            </p:cNvSpPr>
            <p:nvPr/>
          </p:nvSpPr>
          <p:spPr bwMode="auto">
            <a:xfrm>
              <a:off x="4560" y="960"/>
              <a:ext cx="0" cy="3178"/>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7" name="Line 116"/>
            <p:cNvSpPr>
              <a:spLocks noChangeShapeType="1"/>
            </p:cNvSpPr>
            <p:nvPr/>
          </p:nvSpPr>
          <p:spPr bwMode="auto">
            <a:xfrm>
              <a:off x="5664" y="960"/>
              <a:ext cx="0" cy="3178"/>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8" name="Rectangle 117"/>
            <p:cNvSpPr>
              <a:spLocks noChangeArrowheads="1"/>
            </p:cNvSpPr>
            <p:nvPr/>
          </p:nvSpPr>
          <p:spPr bwMode="auto">
            <a:xfrm>
              <a:off x="912" y="1184"/>
              <a:ext cx="1424" cy="211"/>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lnSpc>
                  <a:spcPct val="80000"/>
                </a:lnSpc>
                <a:spcBef>
                  <a:spcPct val="20000"/>
                </a:spcBef>
                <a:buClr>
                  <a:schemeClr val="folHlink"/>
                </a:buClr>
                <a:buSzPct val="60000"/>
                <a:buFont typeface="Wingdings" panose="05000000000000000000" pitchFamily="2" charset="2"/>
                <a:buNone/>
              </a:pPr>
              <a:r>
                <a:rPr lang="sv-SE" altLang="en-US" sz="1800" dirty="0">
                  <a:solidFill>
                    <a:srgbClr val="002060"/>
                  </a:solidFill>
                </a:rPr>
                <a:t>Sunny</a:t>
              </a:r>
              <a:endParaRPr lang="en-US" altLang="en-US" sz="1800" dirty="0">
                <a:solidFill>
                  <a:srgbClr val="002060"/>
                </a:solidFill>
              </a:endParaRPr>
            </a:p>
          </p:txBody>
        </p:sp>
        <p:sp>
          <p:nvSpPr>
            <p:cNvPr id="119" name="Line 95"/>
            <p:cNvSpPr>
              <a:spLocks noChangeShapeType="1"/>
            </p:cNvSpPr>
            <p:nvPr/>
          </p:nvSpPr>
          <p:spPr bwMode="auto">
            <a:xfrm>
              <a:off x="432" y="1184"/>
              <a:ext cx="5232" cy="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solidFill>
                  <a:srgbClr val="002060"/>
                </a:solidFill>
              </a:endParaRPr>
            </a:p>
          </p:txBody>
        </p:sp>
      </p:grpSp>
    </p:spTree>
    <p:extLst>
      <p:ext uri="{BB962C8B-B14F-4D97-AF65-F5344CB8AC3E}">
        <p14:creationId xmlns:p14="http://schemas.microsoft.com/office/powerpoint/2010/main" val="1529121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Rules: Sample</a:t>
            </a:r>
          </a:p>
        </p:txBody>
      </p:sp>
      <p:pic>
        <p:nvPicPr>
          <p:cNvPr id="4" name="Picture 3"/>
          <p:cNvPicPr>
            <a:picLocks noChangeAspect="1"/>
          </p:cNvPicPr>
          <p:nvPr/>
        </p:nvPicPr>
        <p:blipFill rotWithShape="1">
          <a:blip r:embed="rId2"/>
          <a:srcRect l="40669" t="33795" r="9683" b="16040"/>
          <a:stretch/>
        </p:blipFill>
        <p:spPr>
          <a:xfrm>
            <a:off x="1962546" y="1817159"/>
            <a:ext cx="8440411" cy="4794871"/>
          </a:xfrm>
          <a:prstGeom prst="rect">
            <a:avLst/>
          </a:prstGeom>
        </p:spPr>
      </p:pic>
    </p:spTree>
    <p:extLst>
      <p:ext uri="{BB962C8B-B14F-4D97-AF65-F5344CB8AC3E}">
        <p14:creationId xmlns:p14="http://schemas.microsoft.com/office/powerpoint/2010/main" val="3006024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if you explain a concept in very simple terms einstein"/>
          <p:cNvPicPr>
            <a:picLocks noChangeAspect="1" noChangeArrowheads="1"/>
          </p:cNvPicPr>
          <p:nvPr/>
        </p:nvPicPr>
        <p:blipFill rotWithShape="1">
          <a:blip r:embed="rId2">
            <a:extLst>
              <a:ext uri="{28A0092B-C50C-407E-A947-70E740481C1C}">
                <a14:useLocalDpi xmlns:a14="http://schemas.microsoft.com/office/drawing/2010/main" val="0"/>
              </a:ext>
            </a:extLst>
          </a:blip>
          <a:srcRect b="10106"/>
          <a:stretch/>
        </p:blipFill>
        <p:spPr bwMode="auto">
          <a:xfrm>
            <a:off x="381000" y="731837"/>
            <a:ext cx="11430000" cy="539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980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Rectangle 7"/>
          <p:cNvSpPr>
            <a:spLocks noGrp="1" noChangeArrowheads="1"/>
          </p:cNvSpPr>
          <p:nvPr>
            <p:ph type="title"/>
          </p:nvPr>
        </p:nvSpPr>
        <p:spPr/>
        <p:txBody>
          <a:bodyPr/>
          <a:lstStyle/>
          <a:p>
            <a:pPr eaLnBrk="1" hangingPunct="1"/>
            <a:r>
              <a:rPr lang="en-US" altLang="en-US"/>
              <a:t>Decision Tree for PlayTennis</a:t>
            </a:r>
          </a:p>
        </p:txBody>
      </p:sp>
      <p:sp>
        <p:nvSpPr>
          <p:cNvPr id="614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3610FA0-008A-468F-87D2-8C4F8847CD06}" type="slidenum">
              <a:rPr lang="he-IL" altLang="en-US" sz="1400"/>
              <a:pPr eaLnBrk="1" hangingPunct="1"/>
              <a:t>30</a:t>
            </a:fld>
            <a:endParaRPr lang="en-US" altLang="en-US" sz="1400"/>
          </a:p>
        </p:txBody>
      </p:sp>
      <p:sp>
        <p:nvSpPr>
          <p:cNvPr id="6147" name="Line 2"/>
          <p:cNvSpPr>
            <a:spLocks noChangeShapeType="1"/>
          </p:cNvSpPr>
          <p:nvPr/>
        </p:nvSpPr>
        <p:spPr bwMode="auto">
          <a:xfrm flipH="1">
            <a:off x="3124200" y="2209800"/>
            <a:ext cx="2590800" cy="16764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48" name="Line 3"/>
          <p:cNvSpPr>
            <a:spLocks noChangeShapeType="1"/>
          </p:cNvSpPr>
          <p:nvPr/>
        </p:nvSpPr>
        <p:spPr bwMode="auto">
          <a:xfrm>
            <a:off x="6400800" y="2209800"/>
            <a:ext cx="1905000" cy="167640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49" name="Line 4"/>
          <p:cNvSpPr>
            <a:spLocks noChangeShapeType="1"/>
          </p:cNvSpPr>
          <p:nvPr/>
        </p:nvSpPr>
        <p:spPr bwMode="auto">
          <a:xfrm flipH="1">
            <a:off x="1981200" y="4343400"/>
            <a:ext cx="914400" cy="14478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50" name="Line 5"/>
          <p:cNvSpPr>
            <a:spLocks noChangeShapeType="1"/>
          </p:cNvSpPr>
          <p:nvPr/>
        </p:nvSpPr>
        <p:spPr bwMode="auto">
          <a:xfrm>
            <a:off x="3200400" y="4343400"/>
            <a:ext cx="1066800" cy="14478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51" name="Line 6"/>
          <p:cNvSpPr>
            <a:spLocks noChangeShapeType="1"/>
          </p:cNvSpPr>
          <p:nvPr/>
        </p:nvSpPr>
        <p:spPr bwMode="auto">
          <a:xfrm>
            <a:off x="5943600" y="2286000"/>
            <a:ext cx="0" cy="160020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153" name="Text Box 8"/>
          <p:cNvSpPr txBox="1">
            <a:spLocks noChangeArrowheads="1"/>
          </p:cNvSpPr>
          <p:nvPr/>
        </p:nvSpPr>
        <p:spPr bwMode="auto">
          <a:xfrm>
            <a:off x="5334001" y="1752601"/>
            <a:ext cx="1234633" cy="461665"/>
          </a:xfrm>
          <a:prstGeom prst="rect">
            <a:avLst/>
          </a:prstGeom>
          <a:solidFill>
            <a:schemeClr val="bg1"/>
          </a:solidFill>
          <a:ln w="38100">
            <a:solidFill>
              <a:schemeClr val="hlink"/>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Outlook</a:t>
            </a:r>
          </a:p>
        </p:txBody>
      </p:sp>
      <p:sp>
        <p:nvSpPr>
          <p:cNvPr id="6154" name="Text Box 9"/>
          <p:cNvSpPr txBox="1">
            <a:spLocks noChangeArrowheads="1"/>
          </p:cNvSpPr>
          <p:nvPr/>
        </p:nvSpPr>
        <p:spPr bwMode="auto">
          <a:xfrm>
            <a:off x="3886200" y="2743201"/>
            <a:ext cx="1021946" cy="461665"/>
          </a:xfrm>
          <a:prstGeom prst="rect">
            <a:avLst/>
          </a:prstGeom>
          <a:solidFill>
            <a:schemeClr val="bg1"/>
          </a:solidFill>
          <a:ln w="38100">
            <a:solidFill>
              <a:schemeClr val="tx2"/>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dirty="0"/>
              <a:t>Sunny</a:t>
            </a:r>
          </a:p>
        </p:txBody>
      </p:sp>
      <p:sp>
        <p:nvSpPr>
          <p:cNvPr id="6155" name="Text Box 10"/>
          <p:cNvSpPr txBox="1">
            <a:spLocks noChangeArrowheads="1"/>
          </p:cNvSpPr>
          <p:nvPr/>
        </p:nvSpPr>
        <p:spPr bwMode="auto">
          <a:xfrm>
            <a:off x="5257801" y="2743201"/>
            <a:ext cx="1370183" cy="461665"/>
          </a:xfrm>
          <a:prstGeom prst="rect">
            <a:avLst/>
          </a:prstGeom>
          <a:solidFill>
            <a:schemeClr val="bg1"/>
          </a:solidFill>
          <a:ln w="38100">
            <a:solidFill>
              <a:schemeClr val="tx2"/>
            </a:solidFill>
            <a:prstDash val="dash"/>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Overcast</a:t>
            </a:r>
          </a:p>
        </p:txBody>
      </p:sp>
      <p:sp>
        <p:nvSpPr>
          <p:cNvPr id="6156" name="Text Box 11"/>
          <p:cNvSpPr txBox="1">
            <a:spLocks noChangeArrowheads="1"/>
          </p:cNvSpPr>
          <p:nvPr/>
        </p:nvSpPr>
        <p:spPr bwMode="auto">
          <a:xfrm>
            <a:off x="7010401" y="2743201"/>
            <a:ext cx="776687" cy="461665"/>
          </a:xfrm>
          <a:prstGeom prst="rect">
            <a:avLst/>
          </a:prstGeom>
          <a:solidFill>
            <a:schemeClr val="bg1"/>
          </a:solidFill>
          <a:ln w="38100">
            <a:solidFill>
              <a:schemeClr val="tx2"/>
            </a:solidFill>
            <a:prstDash val="dash"/>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Rain</a:t>
            </a:r>
          </a:p>
        </p:txBody>
      </p:sp>
      <p:sp>
        <p:nvSpPr>
          <p:cNvPr id="6157" name="Text Box 12"/>
          <p:cNvSpPr txBox="1">
            <a:spLocks noChangeArrowheads="1"/>
          </p:cNvSpPr>
          <p:nvPr/>
        </p:nvSpPr>
        <p:spPr bwMode="auto">
          <a:xfrm>
            <a:off x="2362200" y="3886201"/>
            <a:ext cx="1387688" cy="461665"/>
          </a:xfrm>
          <a:prstGeom prst="rect">
            <a:avLst/>
          </a:prstGeom>
          <a:solidFill>
            <a:schemeClr val="bg1"/>
          </a:solidFill>
          <a:ln w="38100">
            <a:solidFill>
              <a:schemeClr val="hlink"/>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Humidity</a:t>
            </a:r>
          </a:p>
        </p:txBody>
      </p:sp>
      <p:sp>
        <p:nvSpPr>
          <p:cNvPr id="6158" name="Text Box 13"/>
          <p:cNvSpPr txBox="1">
            <a:spLocks noChangeArrowheads="1"/>
          </p:cNvSpPr>
          <p:nvPr/>
        </p:nvSpPr>
        <p:spPr bwMode="auto">
          <a:xfrm>
            <a:off x="1828801" y="4953001"/>
            <a:ext cx="805029" cy="461665"/>
          </a:xfrm>
          <a:prstGeom prst="rect">
            <a:avLst/>
          </a:prstGeom>
          <a:solidFill>
            <a:schemeClr val="bg1"/>
          </a:solidFill>
          <a:ln w="38100">
            <a:solidFill>
              <a:schemeClr val="tx2"/>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High</a:t>
            </a:r>
          </a:p>
        </p:txBody>
      </p:sp>
      <p:sp>
        <p:nvSpPr>
          <p:cNvPr id="6159" name="Text Box 14"/>
          <p:cNvSpPr txBox="1">
            <a:spLocks noChangeArrowheads="1"/>
          </p:cNvSpPr>
          <p:nvPr/>
        </p:nvSpPr>
        <p:spPr bwMode="auto">
          <a:xfrm>
            <a:off x="3352801" y="4953001"/>
            <a:ext cx="1157689" cy="461665"/>
          </a:xfrm>
          <a:prstGeom prst="rect">
            <a:avLst/>
          </a:prstGeom>
          <a:solidFill>
            <a:schemeClr val="bg1"/>
          </a:solidFill>
          <a:ln w="38100">
            <a:solidFill>
              <a:schemeClr val="tx2"/>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Normal</a:t>
            </a:r>
          </a:p>
        </p:txBody>
      </p:sp>
      <p:sp>
        <p:nvSpPr>
          <p:cNvPr id="6160" name="Text Box 15"/>
          <p:cNvSpPr txBox="1">
            <a:spLocks noChangeArrowheads="1"/>
          </p:cNvSpPr>
          <p:nvPr/>
        </p:nvSpPr>
        <p:spPr bwMode="auto">
          <a:xfrm>
            <a:off x="1676401" y="5791201"/>
            <a:ext cx="556563" cy="461665"/>
          </a:xfrm>
          <a:prstGeom prst="rect">
            <a:avLst/>
          </a:prstGeom>
          <a:solidFill>
            <a:schemeClr val="bg1"/>
          </a:solidFill>
          <a:ln w="38100">
            <a:solidFill>
              <a:schemeClr val="accent2"/>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No</a:t>
            </a:r>
          </a:p>
        </p:txBody>
      </p:sp>
      <p:sp>
        <p:nvSpPr>
          <p:cNvPr id="6161" name="Text Box 16"/>
          <p:cNvSpPr txBox="1">
            <a:spLocks noChangeArrowheads="1"/>
          </p:cNvSpPr>
          <p:nvPr/>
        </p:nvSpPr>
        <p:spPr bwMode="auto">
          <a:xfrm>
            <a:off x="3962400" y="5791201"/>
            <a:ext cx="643894" cy="461665"/>
          </a:xfrm>
          <a:prstGeom prst="rect">
            <a:avLst/>
          </a:prstGeom>
          <a:solidFill>
            <a:schemeClr val="bg1"/>
          </a:solidFill>
          <a:ln w="38100">
            <a:solidFill>
              <a:schemeClr val="accent2"/>
            </a:solidFill>
            <a:miter lim="800000"/>
            <a:headEnd/>
            <a:tailEnd/>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Yes</a:t>
            </a:r>
          </a:p>
        </p:txBody>
      </p:sp>
      <p:grpSp>
        <p:nvGrpSpPr>
          <p:cNvPr id="2" name="Group 17"/>
          <p:cNvGrpSpPr>
            <a:grpSpLocks/>
          </p:cNvGrpSpPr>
          <p:nvPr/>
        </p:nvGrpSpPr>
        <p:grpSpPr bwMode="auto">
          <a:xfrm>
            <a:off x="3810000" y="3886200"/>
            <a:ext cx="6078538" cy="457200"/>
            <a:chOff x="1440" y="2448"/>
            <a:chExt cx="3829" cy="288"/>
          </a:xfrm>
        </p:grpSpPr>
        <p:sp>
          <p:nvSpPr>
            <p:cNvPr id="6169" name="Text Box 18"/>
            <p:cNvSpPr txBox="1">
              <a:spLocks noChangeArrowheads="1"/>
            </p:cNvSpPr>
            <p:nvPr/>
          </p:nvSpPr>
          <p:spPr bwMode="auto">
            <a:xfrm>
              <a:off x="2064" y="2448"/>
              <a:ext cx="32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Each internal node tests an attribute</a:t>
              </a:r>
            </a:p>
          </p:txBody>
        </p:sp>
        <p:sp>
          <p:nvSpPr>
            <p:cNvPr id="6170" name="Line 19"/>
            <p:cNvSpPr>
              <a:spLocks noChangeShapeType="1"/>
            </p:cNvSpPr>
            <p:nvPr/>
          </p:nvSpPr>
          <p:spPr bwMode="auto">
            <a:xfrm flipH="1" flipV="1">
              <a:off x="1440" y="2592"/>
              <a:ext cx="624" cy="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 name="Group 20"/>
          <p:cNvGrpSpPr>
            <a:grpSpLocks/>
          </p:cNvGrpSpPr>
          <p:nvPr/>
        </p:nvGrpSpPr>
        <p:grpSpPr bwMode="auto">
          <a:xfrm>
            <a:off x="4589464" y="4953004"/>
            <a:ext cx="5380037" cy="830263"/>
            <a:chOff x="1931" y="3120"/>
            <a:chExt cx="3389" cy="523"/>
          </a:xfrm>
        </p:grpSpPr>
        <p:sp>
          <p:nvSpPr>
            <p:cNvPr id="6167" name="Text Box 21"/>
            <p:cNvSpPr txBox="1">
              <a:spLocks noChangeArrowheads="1"/>
            </p:cNvSpPr>
            <p:nvPr/>
          </p:nvSpPr>
          <p:spPr bwMode="auto">
            <a:xfrm>
              <a:off x="2555" y="3120"/>
              <a:ext cx="276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Each branch corresponds to an</a:t>
              </a:r>
            </a:p>
            <a:p>
              <a:pPr eaLnBrk="1" hangingPunct="1"/>
              <a:r>
                <a:rPr lang="en-US" altLang="en-US"/>
                <a:t>attribute value node</a:t>
              </a:r>
            </a:p>
          </p:txBody>
        </p:sp>
        <p:sp>
          <p:nvSpPr>
            <p:cNvPr id="6168" name="Line 22"/>
            <p:cNvSpPr>
              <a:spLocks noChangeShapeType="1"/>
            </p:cNvSpPr>
            <p:nvPr/>
          </p:nvSpPr>
          <p:spPr bwMode="auto">
            <a:xfrm flipH="1" flipV="1">
              <a:off x="1931" y="3264"/>
              <a:ext cx="624" cy="0"/>
            </a:xfrm>
            <a:prstGeom prst="line">
              <a:avLst/>
            </a:prstGeom>
            <a:noFill/>
            <a:ln w="381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4" name="Group 23"/>
          <p:cNvGrpSpPr>
            <a:grpSpLocks/>
          </p:cNvGrpSpPr>
          <p:nvPr/>
        </p:nvGrpSpPr>
        <p:grpSpPr bwMode="auto">
          <a:xfrm>
            <a:off x="4724400" y="5791200"/>
            <a:ext cx="5943600" cy="457200"/>
            <a:chOff x="2016" y="3648"/>
            <a:chExt cx="3744" cy="288"/>
          </a:xfrm>
        </p:grpSpPr>
        <p:sp>
          <p:nvSpPr>
            <p:cNvPr id="6165" name="Text Box 24"/>
            <p:cNvSpPr txBox="1">
              <a:spLocks noChangeArrowheads="1"/>
            </p:cNvSpPr>
            <p:nvPr/>
          </p:nvSpPr>
          <p:spPr bwMode="auto">
            <a:xfrm>
              <a:off x="2433" y="3648"/>
              <a:ext cx="33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a:t>Each leaf node assigns a classification</a:t>
              </a:r>
            </a:p>
          </p:txBody>
        </p:sp>
        <p:sp>
          <p:nvSpPr>
            <p:cNvPr id="6166" name="Line 25"/>
            <p:cNvSpPr>
              <a:spLocks noChangeShapeType="1"/>
            </p:cNvSpPr>
            <p:nvPr/>
          </p:nvSpPr>
          <p:spPr bwMode="auto">
            <a:xfrm flipH="1" flipV="1">
              <a:off x="2016" y="3792"/>
              <a:ext cx="384" cy="0"/>
            </a:xfrm>
            <a:prstGeom prst="line">
              <a:avLst/>
            </a:prstGeom>
            <a:noFill/>
            <a:ln w="38100">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517157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en-US"/>
              <a:t>Word Sense Disambiguation</a:t>
            </a:r>
          </a:p>
        </p:txBody>
      </p:sp>
      <p:sp>
        <p:nvSpPr>
          <p:cNvPr id="7172" name="Rectangle 3"/>
          <p:cNvSpPr>
            <a:spLocks noGrp="1" noChangeArrowheads="1"/>
          </p:cNvSpPr>
          <p:nvPr>
            <p:ph idx="1"/>
          </p:nvPr>
        </p:nvSpPr>
        <p:spPr>
          <a:xfrm>
            <a:off x="2133600" y="1981200"/>
            <a:ext cx="8382000" cy="4114800"/>
          </a:xfrm>
        </p:spPr>
        <p:txBody>
          <a:bodyPr/>
          <a:lstStyle/>
          <a:p>
            <a:pPr eaLnBrk="1" hangingPunct="1">
              <a:lnSpc>
                <a:spcPct val="90000"/>
              </a:lnSpc>
            </a:pPr>
            <a:r>
              <a:rPr lang="en-US" altLang="en-US" dirty="0"/>
              <a:t>Given an occurrence of a word, decide which sense, or meaning, was intended.</a:t>
            </a:r>
          </a:p>
          <a:p>
            <a:pPr eaLnBrk="1" hangingPunct="1">
              <a:lnSpc>
                <a:spcPct val="90000"/>
              </a:lnSpc>
            </a:pPr>
            <a:r>
              <a:rPr lang="en-US" altLang="en-US" dirty="0"/>
              <a:t>Example: "run"</a:t>
            </a:r>
          </a:p>
          <a:p>
            <a:pPr lvl="1" eaLnBrk="1" hangingPunct="1">
              <a:lnSpc>
                <a:spcPct val="90000"/>
              </a:lnSpc>
            </a:pPr>
            <a:r>
              <a:rPr lang="en-US" altLang="en-US" dirty="0"/>
              <a:t>run1: move swiftly (I ran to the store.)</a:t>
            </a:r>
          </a:p>
          <a:p>
            <a:pPr lvl="1" eaLnBrk="1" hangingPunct="1">
              <a:lnSpc>
                <a:spcPct val="90000"/>
              </a:lnSpc>
            </a:pPr>
            <a:r>
              <a:rPr lang="en-US" altLang="en-US" dirty="0"/>
              <a:t>run2: operate (I run a store.)</a:t>
            </a:r>
          </a:p>
          <a:p>
            <a:pPr lvl="1" eaLnBrk="1" hangingPunct="1">
              <a:lnSpc>
                <a:spcPct val="90000"/>
              </a:lnSpc>
            </a:pPr>
            <a:r>
              <a:rPr lang="en-US" altLang="en-US" dirty="0"/>
              <a:t>run3: flow (Water runs from the spring.)</a:t>
            </a:r>
          </a:p>
          <a:p>
            <a:pPr lvl="1" eaLnBrk="1" hangingPunct="1">
              <a:lnSpc>
                <a:spcPct val="90000"/>
              </a:lnSpc>
            </a:pPr>
            <a:r>
              <a:rPr lang="en-US" altLang="en-US" dirty="0"/>
              <a:t>run4: length of torn stitches (Her stockings had a run.)</a:t>
            </a:r>
          </a:p>
          <a:p>
            <a:pPr lvl="1" eaLnBrk="1" hangingPunct="1">
              <a:lnSpc>
                <a:spcPct val="90000"/>
              </a:lnSpc>
            </a:pPr>
            <a:r>
              <a:rPr lang="en-US" altLang="en-US" dirty="0"/>
              <a:t>etc.</a:t>
            </a:r>
          </a:p>
        </p:txBody>
      </p:sp>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7D826CB-A406-4AD9-AAA5-04E58C69F78D}" type="slidenum">
              <a:rPr lang="he-IL" altLang="en-US" sz="1400"/>
              <a:pPr eaLnBrk="1" hangingPunct="1"/>
              <a:t>31</a:t>
            </a:fld>
            <a:endParaRPr lang="en-US" altLang="en-US" sz="1400"/>
          </a:p>
        </p:txBody>
      </p:sp>
    </p:spTree>
    <p:extLst>
      <p:ext uri="{BB962C8B-B14F-4D97-AF65-F5344CB8AC3E}">
        <p14:creationId xmlns:p14="http://schemas.microsoft.com/office/powerpoint/2010/main" val="3922553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a:t>Word Sense Disambiguation</a:t>
            </a:r>
          </a:p>
        </p:txBody>
      </p:sp>
      <p:sp>
        <p:nvSpPr>
          <p:cNvPr id="8196" name="Rectangle 3"/>
          <p:cNvSpPr>
            <a:spLocks noGrp="1" noChangeArrowheads="1"/>
          </p:cNvSpPr>
          <p:nvPr>
            <p:ph idx="1"/>
          </p:nvPr>
        </p:nvSpPr>
        <p:spPr>
          <a:xfrm>
            <a:off x="2209800" y="1882465"/>
            <a:ext cx="8269288" cy="4456113"/>
          </a:xfrm>
        </p:spPr>
        <p:txBody>
          <a:bodyPr/>
          <a:lstStyle/>
          <a:p>
            <a:pPr eaLnBrk="1" hangingPunct="1">
              <a:lnSpc>
                <a:spcPct val="90000"/>
              </a:lnSpc>
            </a:pPr>
            <a:r>
              <a:rPr lang="en-US" altLang="en-US" sz="2600" dirty="0"/>
              <a:t>Categories</a:t>
            </a:r>
          </a:p>
          <a:p>
            <a:pPr lvl="1" eaLnBrk="1" hangingPunct="1">
              <a:lnSpc>
                <a:spcPct val="90000"/>
              </a:lnSpc>
            </a:pPr>
            <a:r>
              <a:rPr lang="en-US" altLang="en-US" sz="2400" dirty="0"/>
              <a:t>Use </a:t>
            </a:r>
            <a:r>
              <a:rPr lang="en-US" altLang="en-US" sz="2400" dirty="0">
                <a:solidFill>
                  <a:srgbClr val="009900"/>
                </a:solidFill>
              </a:rPr>
              <a:t>word sense labels</a:t>
            </a:r>
            <a:r>
              <a:rPr lang="en-US" altLang="en-US" sz="2400" dirty="0"/>
              <a:t> (run1, run2, etc.) to name the possible categories.</a:t>
            </a:r>
          </a:p>
          <a:p>
            <a:pPr eaLnBrk="1" hangingPunct="1">
              <a:lnSpc>
                <a:spcPct val="90000"/>
              </a:lnSpc>
            </a:pPr>
            <a:r>
              <a:rPr lang="en-US" altLang="en-US" sz="2600" dirty="0"/>
              <a:t>Features</a:t>
            </a:r>
          </a:p>
          <a:p>
            <a:pPr lvl="1" eaLnBrk="1" hangingPunct="1">
              <a:lnSpc>
                <a:spcPct val="90000"/>
              </a:lnSpc>
            </a:pPr>
            <a:r>
              <a:rPr lang="en-US" altLang="en-US" sz="2400" dirty="0"/>
              <a:t>Features describe the </a:t>
            </a:r>
            <a:r>
              <a:rPr lang="en-US" altLang="en-US" sz="2400" i="1" dirty="0"/>
              <a:t>context </a:t>
            </a:r>
            <a:r>
              <a:rPr lang="en-US" altLang="en-US" sz="2400" dirty="0"/>
              <a:t>of the word we want to disambiguate.</a:t>
            </a:r>
          </a:p>
          <a:p>
            <a:pPr lvl="1" eaLnBrk="1" hangingPunct="1">
              <a:lnSpc>
                <a:spcPct val="90000"/>
              </a:lnSpc>
            </a:pPr>
            <a:r>
              <a:rPr lang="en-US" altLang="en-US" sz="2400" dirty="0"/>
              <a:t>Possible features include:</a:t>
            </a:r>
          </a:p>
          <a:p>
            <a:pPr lvl="2" eaLnBrk="1" hangingPunct="1">
              <a:lnSpc>
                <a:spcPct val="90000"/>
              </a:lnSpc>
            </a:pPr>
            <a:r>
              <a:rPr lang="en-US" altLang="en-US" sz="2000" dirty="0">
                <a:solidFill>
                  <a:srgbClr val="009900"/>
                </a:solidFill>
              </a:rPr>
              <a:t>near(w)</a:t>
            </a:r>
            <a:r>
              <a:rPr lang="en-US" altLang="en-US" sz="2000" dirty="0"/>
              <a:t>: is the given word near an occurrence of word w?</a:t>
            </a:r>
          </a:p>
          <a:p>
            <a:pPr lvl="2" eaLnBrk="1" hangingPunct="1">
              <a:lnSpc>
                <a:spcPct val="90000"/>
              </a:lnSpc>
            </a:pPr>
            <a:r>
              <a:rPr lang="en-US" altLang="en-US" sz="2000" dirty="0" err="1">
                <a:solidFill>
                  <a:srgbClr val="009900"/>
                </a:solidFill>
              </a:rPr>
              <a:t>pos</a:t>
            </a:r>
            <a:r>
              <a:rPr lang="en-US" altLang="en-US" sz="2000" dirty="0"/>
              <a:t>: the word’s part of speech</a:t>
            </a:r>
          </a:p>
          <a:p>
            <a:pPr lvl="2" eaLnBrk="1" hangingPunct="1">
              <a:lnSpc>
                <a:spcPct val="90000"/>
              </a:lnSpc>
            </a:pPr>
            <a:r>
              <a:rPr lang="en-US" altLang="en-US" sz="2000" dirty="0">
                <a:solidFill>
                  <a:srgbClr val="009900"/>
                </a:solidFill>
              </a:rPr>
              <a:t>left(w)</a:t>
            </a:r>
            <a:r>
              <a:rPr lang="en-US" altLang="en-US" sz="2000" dirty="0"/>
              <a:t>: is the word immediately preceded by the word w?</a:t>
            </a:r>
          </a:p>
          <a:p>
            <a:pPr lvl="2" eaLnBrk="1" hangingPunct="1">
              <a:lnSpc>
                <a:spcPct val="90000"/>
              </a:lnSpc>
            </a:pPr>
            <a:r>
              <a:rPr lang="en-US" altLang="en-US" sz="2000" dirty="0"/>
              <a:t>etc.</a:t>
            </a:r>
          </a:p>
        </p:txBody>
      </p:sp>
      <p:sp>
        <p:nvSpPr>
          <p:cNvPr id="81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A6B4C9B-D6F5-4792-8953-10AC21941E77}" type="slidenum">
              <a:rPr lang="he-IL" altLang="en-US" sz="1400"/>
              <a:pPr eaLnBrk="1" hangingPunct="1"/>
              <a:t>32</a:t>
            </a:fld>
            <a:endParaRPr lang="en-US" altLang="en-US" sz="1400"/>
          </a:p>
        </p:txBody>
      </p:sp>
    </p:spTree>
    <p:extLst>
      <p:ext uri="{BB962C8B-B14F-4D97-AF65-F5344CB8AC3E}">
        <p14:creationId xmlns:p14="http://schemas.microsoft.com/office/powerpoint/2010/main" val="1530014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1129241" y="527497"/>
            <a:ext cx="10390717" cy="1143000"/>
          </a:xfrm>
        </p:spPr>
        <p:txBody>
          <a:bodyPr/>
          <a:lstStyle/>
          <a:p>
            <a:pPr eaLnBrk="1" hangingPunct="1"/>
            <a:r>
              <a:rPr lang="en-US" altLang="en-US" dirty="0"/>
              <a:t>Word Sense Disambiguation</a:t>
            </a:r>
          </a:p>
        </p:txBody>
      </p:sp>
      <p:sp>
        <p:nvSpPr>
          <p:cNvPr id="9219" name="Rectangle 3"/>
          <p:cNvSpPr>
            <a:spLocks noGrp="1" noChangeArrowheads="1"/>
          </p:cNvSpPr>
          <p:nvPr>
            <p:ph type="body" sz="half" idx="1"/>
          </p:nvPr>
        </p:nvSpPr>
        <p:spPr>
          <a:xfrm>
            <a:off x="2667001" y="2089597"/>
            <a:ext cx="7275513" cy="4114800"/>
          </a:xfrm>
        </p:spPr>
        <p:txBody>
          <a:bodyPr>
            <a:normAutofit fontScale="85000" lnSpcReduction="20000"/>
          </a:bodyPr>
          <a:lstStyle/>
          <a:p>
            <a:pPr eaLnBrk="1" hangingPunct="1"/>
            <a:r>
              <a:rPr lang="en-US" altLang="en-US" sz="2600" dirty="0"/>
              <a:t>Example decision tree:</a:t>
            </a:r>
          </a:p>
          <a:p>
            <a:pPr eaLnBrk="1" hangingPunct="1"/>
            <a:endParaRPr lang="en-US" altLang="en-US" sz="2600" dirty="0"/>
          </a:p>
          <a:p>
            <a:pPr eaLnBrk="1" hangingPunct="1"/>
            <a:endParaRPr lang="en-US" altLang="en-US" sz="2600" dirty="0"/>
          </a:p>
          <a:p>
            <a:pPr eaLnBrk="1" hangingPunct="1"/>
            <a:endParaRPr lang="en-US" altLang="en-US" sz="2600" dirty="0"/>
          </a:p>
          <a:p>
            <a:pPr eaLnBrk="1" hangingPunct="1"/>
            <a:endParaRPr lang="en-US" altLang="en-US" sz="2600" dirty="0"/>
          </a:p>
          <a:p>
            <a:pPr eaLnBrk="1" hangingPunct="1"/>
            <a:endParaRPr lang="en-US" altLang="en-US" sz="2600" dirty="0"/>
          </a:p>
          <a:p>
            <a:pPr eaLnBrk="1" hangingPunct="1"/>
            <a:endParaRPr lang="en-US" altLang="en-US" sz="2600" dirty="0"/>
          </a:p>
          <a:p>
            <a:pPr eaLnBrk="1" hangingPunct="1"/>
            <a:endParaRPr lang="en-US" altLang="en-US" sz="2600" dirty="0"/>
          </a:p>
          <a:p>
            <a:pPr eaLnBrk="1" hangingPunct="1"/>
            <a:endParaRPr lang="en-US" altLang="en-US" sz="2600" dirty="0"/>
          </a:p>
          <a:p>
            <a:pPr eaLnBrk="1" hangingPunct="1">
              <a:buFont typeface="Wingdings" panose="05000000000000000000" pitchFamily="2" charset="2"/>
              <a:buNone/>
            </a:pPr>
            <a:r>
              <a:rPr lang="en-US" altLang="en-US" sz="2300" dirty="0"/>
              <a:t>(Note: Decision trees for WSD tend to be quite large)</a:t>
            </a:r>
          </a:p>
        </p:txBody>
      </p:sp>
      <p:sp>
        <p:nvSpPr>
          <p:cNvPr id="921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9A967D6-4FA5-49B8-86BE-AD96E535D882}" type="slidenum">
              <a:rPr lang="he-IL" altLang="en-US" sz="1400"/>
              <a:pPr eaLnBrk="1" hangingPunct="1"/>
              <a:t>33</a:t>
            </a:fld>
            <a:endParaRPr lang="en-US" altLang="en-US" sz="1400"/>
          </a:p>
        </p:txBody>
      </p:sp>
      <p:grpSp>
        <p:nvGrpSpPr>
          <p:cNvPr id="9221" name="Group 37"/>
          <p:cNvGrpSpPr>
            <a:grpSpLocks/>
          </p:cNvGrpSpPr>
          <p:nvPr/>
        </p:nvGrpSpPr>
        <p:grpSpPr bwMode="auto">
          <a:xfrm>
            <a:off x="3657600" y="2775397"/>
            <a:ext cx="4876800" cy="3048000"/>
            <a:chOff x="1824" y="1632"/>
            <a:chExt cx="3072" cy="1920"/>
          </a:xfrm>
        </p:grpSpPr>
        <p:sp>
          <p:nvSpPr>
            <p:cNvPr id="9222" name="AutoShape 6"/>
            <p:cNvSpPr>
              <a:spLocks noChangeArrowheads="1"/>
            </p:cNvSpPr>
            <p:nvPr/>
          </p:nvSpPr>
          <p:spPr bwMode="auto">
            <a:xfrm>
              <a:off x="2976" y="1632"/>
              <a:ext cx="384" cy="144"/>
            </a:xfrm>
            <a:prstGeom prst="roundRect">
              <a:avLst>
                <a:gd name="adj" fmla="val 16667"/>
              </a:avLst>
            </a:prstGeom>
            <a:solidFill>
              <a:srgbClr val="00FFFF"/>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2000"/>
                <a:t>pos</a:t>
              </a:r>
            </a:p>
          </p:txBody>
        </p:sp>
        <p:sp>
          <p:nvSpPr>
            <p:cNvPr id="9223" name="AutoShape 7"/>
            <p:cNvSpPr>
              <a:spLocks noChangeArrowheads="1"/>
            </p:cNvSpPr>
            <p:nvPr/>
          </p:nvSpPr>
          <p:spPr bwMode="auto">
            <a:xfrm>
              <a:off x="3456" y="2208"/>
              <a:ext cx="912" cy="192"/>
            </a:xfrm>
            <a:prstGeom prst="roundRect">
              <a:avLst>
                <a:gd name="adj" fmla="val 16667"/>
              </a:avLst>
            </a:prstGeom>
            <a:solidFill>
              <a:srgbClr val="00FFFF"/>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2000"/>
                <a:t>near(race)</a:t>
              </a:r>
            </a:p>
          </p:txBody>
        </p:sp>
        <p:sp>
          <p:nvSpPr>
            <p:cNvPr id="9224" name="AutoShape 8"/>
            <p:cNvSpPr>
              <a:spLocks noChangeArrowheads="1"/>
            </p:cNvSpPr>
            <p:nvPr/>
          </p:nvSpPr>
          <p:spPr bwMode="auto">
            <a:xfrm>
              <a:off x="3936" y="2736"/>
              <a:ext cx="912" cy="192"/>
            </a:xfrm>
            <a:prstGeom prst="roundRect">
              <a:avLst>
                <a:gd name="adj" fmla="val 16667"/>
              </a:avLst>
            </a:prstGeom>
            <a:solidFill>
              <a:srgbClr val="00FFFF"/>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2000"/>
                <a:t>near(river)</a:t>
              </a:r>
            </a:p>
          </p:txBody>
        </p:sp>
        <p:sp>
          <p:nvSpPr>
            <p:cNvPr id="9225" name="AutoShape 9"/>
            <p:cNvSpPr>
              <a:spLocks noChangeArrowheads="1"/>
            </p:cNvSpPr>
            <p:nvPr/>
          </p:nvSpPr>
          <p:spPr bwMode="auto">
            <a:xfrm>
              <a:off x="1920" y="2216"/>
              <a:ext cx="1104" cy="192"/>
            </a:xfrm>
            <a:prstGeom prst="roundRect">
              <a:avLst>
                <a:gd name="adj" fmla="val 16667"/>
              </a:avLst>
            </a:prstGeom>
            <a:solidFill>
              <a:srgbClr val="00FFFF"/>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2000"/>
                <a:t>near(stocking)</a:t>
              </a:r>
            </a:p>
          </p:txBody>
        </p:sp>
        <p:sp>
          <p:nvSpPr>
            <p:cNvPr id="9226" name="AutoShape 10"/>
            <p:cNvSpPr>
              <a:spLocks noChangeArrowheads="1"/>
            </p:cNvSpPr>
            <p:nvPr/>
          </p:nvSpPr>
          <p:spPr bwMode="auto">
            <a:xfrm>
              <a:off x="1824" y="2736"/>
              <a:ext cx="384" cy="192"/>
            </a:xfrm>
            <a:prstGeom prst="roundRect">
              <a:avLst>
                <a:gd name="adj" fmla="val 16667"/>
              </a:avLst>
            </a:prstGeom>
            <a:solidFill>
              <a:srgbClr val="00CC0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2000"/>
                <a:t>run4</a:t>
              </a:r>
            </a:p>
          </p:txBody>
        </p:sp>
        <p:sp>
          <p:nvSpPr>
            <p:cNvPr id="9227" name="AutoShape 11"/>
            <p:cNvSpPr>
              <a:spLocks noChangeArrowheads="1"/>
            </p:cNvSpPr>
            <p:nvPr/>
          </p:nvSpPr>
          <p:spPr bwMode="auto">
            <a:xfrm>
              <a:off x="3312" y="2736"/>
              <a:ext cx="384" cy="192"/>
            </a:xfrm>
            <a:prstGeom prst="roundRect">
              <a:avLst>
                <a:gd name="adj" fmla="val 16667"/>
              </a:avLst>
            </a:prstGeom>
            <a:solidFill>
              <a:srgbClr val="00CC0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2000"/>
                <a:t>run1</a:t>
              </a:r>
            </a:p>
          </p:txBody>
        </p:sp>
        <p:sp>
          <p:nvSpPr>
            <p:cNvPr id="9228" name="Line 13"/>
            <p:cNvSpPr>
              <a:spLocks noChangeShapeType="1"/>
            </p:cNvSpPr>
            <p:nvPr/>
          </p:nvSpPr>
          <p:spPr bwMode="auto">
            <a:xfrm flipH="1">
              <a:off x="2736" y="1776"/>
              <a:ext cx="432" cy="432"/>
            </a:xfrm>
            <a:prstGeom prst="line">
              <a:avLst/>
            </a:prstGeom>
            <a:noFill/>
            <a:ln w="222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9229" name="Line 14"/>
            <p:cNvSpPr>
              <a:spLocks noChangeShapeType="1"/>
            </p:cNvSpPr>
            <p:nvPr/>
          </p:nvSpPr>
          <p:spPr bwMode="auto">
            <a:xfrm>
              <a:off x="3168" y="1776"/>
              <a:ext cx="480" cy="432"/>
            </a:xfrm>
            <a:prstGeom prst="line">
              <a:avLst/>
            </a:prstGeom>
            <a:noFill/>
            <a:ln w="222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9230" name="Line 15"/>
            <p:cNvSpPr>
              <a:spLocks noChangeShapeType="1"/>
            </p:cNvSpPr>
            <p:nvPr/>
          </p:nvSpPr>
          <p:spPr bwMode="auto">
            <a:xfrm flipH="1">
              <a:off x="2112" y="2400"/>
              <a:ext cx="336" cy="288"/>
            </a:xfrm>
            <a:prstGeom prst="line">
              <a:avLst/>
            </a:prstGeom>
            <a:noFill/>
            <a:ln w="222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9231" name="Line 16"/>
            <p:cNvSpPr>
              <a:spLocks noChangeShapeType="1"/>
            </p:cNvSpPr>
            <p:nvPr/>
          </p:nvSpPr>
          <p:spPr bwMode="auto">
            <a:xfrm>
              <a:off x="2448" y="2400"/>
              <a:ext cx="240" cy="336"/>
            </a:xfrm>
            <a:prstGeom prst="line">
              <a:avLst/>
            </a:prstGeom>
            <a:noFill/>
            <a:ln w="222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9232" name="Oval 17"/>
            <p:cNvSpPr>
              <a:spLocks noChangeArrowheads="1"/>
            </p:cNvSpPr>
            <p:nvPr/>
          </p:nvSpPr>
          <p:spPr bwMode="auto">
            <a:xfrm>
              <a:off x="2688" y="2784"/>
              <a:ext cx="48" cy="48"/>
            </a:xfrm>
            <a:prstGeom prst="ellipse">
              <a:avLst/>
            </a:prstGeom>
            <a:solidFill>
              <a:schemeClr val="tx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9233" name="Oval 18"/>
            <p:cNvSpPr>
              <a:spLocks noChangeArrowheads="1"/>
            </p:cNvSpPr>
            <p:nvPr/>
          </p:nvSpPr>
          <p:spPr bwMode="auto">
            <a:xfrm>
              <a:off x="2688" y="2880"/>
              <a:ext cx="48" cy="48"/>
            </a:xfrm>
            <a:prstGeom prst="ellipse">
              <a:avLst/>
            </a:prstGeom>
            <a:solidFill>
              <a:schemeClr val="tx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9234" name="Oval 19"/>
            <p:cNvSpPr>
              <a:spLocks noChangeArrowheads="1"/>
            </p:cNvSpPr>
            <p:nvPr/>
          </p:nvSpPr>
          <p:spPr bwMode="auto">
            <a:xfrm>
              <a:off x="2688" y="2976"/>
              <a:ext cx="48" cy="48"/>
            </a:xfrm>
            <a:prstGeom prst="ellipse">
              <a:avLst/>
            </a:prstGeom>
            <a:solidFill>
              <a:schemeClr val="tx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9235" name="Text Box 20"/>
            <p:cNvSpPr txBox="1">
              <a:spLocks noChangeArrowheads="1"/>
            </p:cNvSpPr>
            <p:nvPr/>
          </p:nvSpPr>
          <p:spPr bwMode="auto">
            <a:xfrm>
              <a:off x="2016" y="2448"/>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1600"/>
                <a:t>yes</a:t>
              </a:r>
            </a:p>
          </p:txBody>
        </p:sp>
        <p:sp>
          <p:nvSpPr>
            <p:cNvPr id="9236" name="Text Box 21"/>
            <p:cNvSpPr txBox="1">
              <a:spLocks noChangeArrowheads="1"/>
            </p:cNvSpPr>
            <p:nvPr/>
          </p:nvSpPr>
          <p:spPr bwMode="auto">
            <a:xfrm>
              <a:off x="2640" y="2448"/>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1600"/>
                <a:t>no</a:t>
              </a:r>
            </a:p>
          </p:txBody>
        </p:sp>
        <p:sp>
          <p:nvSpPr>
            <p:cNvPr id="9237" name="Text Box 22"/>
            <p:cNvSpPr txBox="1">
              <a:spLocks noChangeArrowheads="1"/>
            </p:cNvSpPr>
            <p:nvPr/>
          </p:nvSpPr>
          <p:spPr bwMode="auto">
            <a:xfrm>
              <a:off x="2640" y="1824"/>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1600"/>
                <a:t>noun</a:t>
              </a:r>
            </a:p>
          </p:txBody>
        </p:sp>
        <p:sp>
          <p:nvSpPr>
            <p:cNvPr id="9238" name="Text Box 23"/>
            <p:cNvSpPr txBox="1">
              <a:spLocks noChangeArrowheads="1"/>
            </p:cNvSpPr>
            <p:nvPr/>
          </p:nvSpPr>
          <p:spPr bwMode="auto">
            <a:xfrm>
              <a:off x="3456" y="1824"/>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1600"/>
                <a:t>verb</a:t>
              </a:r>
            </a:p>
          </p:txBody>
        </p:sp>
        <p:sp>
          <p:nvSpPr>
            <p:cNvPr id="9239" name="Line 24"/>
            <p:cNvSpPr>
              <a:spLocks noChangeShapeType="1"/>
            </p:cNvSpPr>
            <p:nvPr/>
          </p:nvSpPr>
          <p:spPr bwMode="auto">
            <a:xfrm flipH="1">
              <a:off x="3552" y="2400"/>
              <a:ext cx="336" cy="288"/>
            </a:xfrm>
            <a:prstGeom prst="line">
              <a:avLst/>
            </a:prstGeom>
            <a:noFill/>
            <a:ln w="222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9240" name="Text Box 25"/>
            <p:cNvSpPr txBox="1">
              <a:spLocks noChangeArrowheads="1"/>
            </p:cNvSpPr>
            <p:nvPr/>
          </p:nvSpPr>
          <p:spPr bwMode="auto">
            <a:xfrm>
              <a:off x="3456" y="2448"/>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1600"/>
                <a:t>yes</a:t>
              </a:r>
            </a:p>
          </p:txBody>
        </p:sp>
        <p:sp>
          <p:nvSpPr>
            <p:cNvPr id="9241" name="Text Box 26"/>
            <p:cNvSpPr txBox="1">
              <a:spLocks noChangeArrowheads="1"/>
            </p:cNvSpPr>
            <p:nvPr/>
          </p:nvSpPr>
          <p:spPr bwMode="auto">
            <a:xfrm>
              <a:off x="4080" y="2448"/>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1600"/>
                <a:t>no</a:t>
              </a:r>
            </a:p>
          </p:txBody>
        </p:sp>
        <p:sp>
          <p:nvSpPr>
            <p:cNvPr id="9242" name="Line 27"/>
            <p:cNvSpPr>
              <a:spLocks noChangeShapeType="1"/>
            </p:cNvSpPr>
            <p:nvPr/>
          </p:nvSpPr>
          <p:spPr bwMode="auto">
            <a:xfrm>
              <a:off x="3888" y="2400"/>
              <a:ext cx="240" cy="336"/>
            </a:xfrm>
            <a:prstGeom prst="line">
              <a:avLst/>
            </a:prstGeom>
            <a:noFill/>
            <a:ln w="222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9243" name="AutoShape 28"/>
            <p:cNvSpPr>
              <a:spLocks noChangeArrowheads="1"/>
            </p:cNvSpPr>
            <p:nvPr/>
          </p:nvSpPr>
          <p:spPr bwMode="auto">
            <a:xfrm>
              <a:off x="3792" y="3264"/>
              <a:ext cx="384" cy="192"/>
            </a:xfrm>
            <a:prstGeom prst="roundRect">
              <a:avLst>
                <a:gd name="adj" fmla="val 16667"/>
              </a:avLst>
            </a:prstGeom>
            <a:solidFill>
              <a:srgbClr val="00CC0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2000"/>
                <a:t>run3</a:t>
              </a:r>
            </a:p>
          </p:txBody>
        </p:sp>
        <p:sp>
          <p:nvSpPr>
            <p:cNvPr id="9244" name="Line 29"/>
            <p:cNvSpPr>
              <a:spLocks noChangeShapeType="1"/>
            </p:cNvSpPr>
            <p:nvPr/>
          </p:nvSpPr>
          <p:spPr bwMode="auto">
            <a:xfrm flipH="1">
              <a:off x="4080" y="2928"/>
              <a:ext cx="336" cy="288"/>
            </a:xfrm>
            <a:prstGeom prst="line">
              <a:avLst/>
            </a:prstGeom>
            <a:noFill/>
            <a:ln w="222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9245" name="Line 30"/>
            <p:cNvSpPr>
              <a:spLocks noChangeShapeType="1"/>
            </p:cNvSpPr>
            <p:nvPr/>
          </p:nvSpPr>
          <p:spPr bwMode="auto">
            <a:xfrm>
              <a:off x="4416" y="2928"/>
              <a:ext cx="240" cy="336"/>
            </a:xfrm>
            <a:prstGeom prst="line">
              <a:avLst/>
            </a:prstGeom>
            <a:noFill/>
            <a:ln w="22225">
              <a:solidFill>
                <a:schemeClr val="tx1"/>
              </a:solidFill>
              <a:miter lim="800000"/>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9246" name="Oval 31"/>
            <p:cNvSpPr>
              <a:spLocks noChangeArrowheads="1"/>
            </p:cNvSpPr>
            <p:nvPr/>
          </p:nvSpPr>
          <p:spPr bwMode="auto">
            <a:xfrm>
              <a:off x="4656" y="3312"/>
              <a:ext cx="48" cy="48"/>
            </a:xfrm>
            <a:prstGeom prst="ellipse">
              <a:avLst/>
            </a:prstGeom>
            <a:solidFill>
              <a:schemeClr val="tx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9247" name="Oval 32"/>
            <p:cNvSpPr>
              <a:spLocks noChangeArrowheads="1"/>
            </p:cNvSpPr>
            <p:nvPr/>
          </p:nvSpPr>
          <p:spPr bwMode="auto">
            <a:xfrm>
              <a:off x="4656" y="3408"/>
              <a:ext cx="48" cy="48"/>
            </a:xfrm>
            <a:prstGeom prst="ellipse">
              <a:avLst/>
            </a:prstGeom>
            <a:solidFill>
              <a:schemeClr val="tx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9248" name="Oval 33"/>
            <p:cNvSpPr>
              <a:spLocks noChangeArrowheads="1"/>
            </p:cNvSpPr>
            <p:nvPr/>
          </p:nvSpPr>
          <p:spPr bwMode="auto">
            <a:xfrm>
              <a:off x="4656" y="3504"/>
              <a:ext cx="48" cy="48"/>
            </a:xfrm>
            <a:prstGeom prst="ellipse">
              <a:avLst/>
            </a:prstGeom>
            <a:solidFill>
              <a:schemeClr val="tx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9249" name="Text Box 34"/>
            <p:cNvSpPr txBox="1">
              <a:spLocks noChangeArrowheads="1"/>
            </p:cNvSpPr>
            <p:nvPr/>
          </p:nvSpPr>
          <p:spPr bwMode="auto">
            <a:xfrm>
              <a:off x="3984" y="2976"/>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1600"/>
                <a:t>yes</a:t>
              </a:r>
            </a:p>
          </p:txBody>
        </p:sp>
        <p:sp>
          <p:nvSpPr>
            <p:cNvPr id="9250" name="Text Box 35"/>
            <p:cNvSpPr txBox="1">
              <a:spLocks noChangeArrowheads="1"/>
            </p:cNvSpPr>
            <p:nvPr/>
          </p:nvSpPr>
          <p:spPr bwMode="auto">
            <a:xfrm>
              <a:off x="4608" y="2976"/>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n-US" altLang="en-US" sz="1600"/>
                <a:t>no</a:t>
              </a:r>
            </a:p>
          </p:txBody>
        </p:sp>
      </p:grpSp>
    </p:spTree>
    <p:extLst>
      <p:ext uri="{BB962C8B-B14F-4D97-AF65-F5344CB8AC3E}">
        <p14:creationId xmlns:p14="http://schemas.microsoft.com/office/powerpoint/2010/main" val="3285175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a tree created?</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GINI impurity</a:t>
            </a:r>
          </a:p>
        </p:txBody>
      </p:sp>
      <p:pic>
        <p:nvPicPr>
          <p:cNvPr id="5" name="Picture 4">
            <a:extLst>
              <a:ext uri="{FF2B5EF4-FFF2-40B4-BE49-F238E27FC236}">
                <a16:creationId xmlns:a16="http://schemas.microsoft.com/office/drawing/2014/main" id="{CC31FA1D-7506-464B-8DDA-8DAABEC96166}"/>
              </a:ext>
            </a:extLst>
          </p:cNvPr>
          <p:cNvPicPr>
            <a:picLocks noChangeAspect="1"/>
          </p:cNvPicPr>
          <p:nvPr/>
        </p:nvPicPr>
        <p:blipFill rotWithShape="1">
          <a:blip r:embed="rId2"/>
          <a:srcRect l="16630" t="41305" r="41196" b="19019"/>
          <a:stretch/>
        </p:blipFill>
        <p:spPr>
          <a:xfrm>
            <a:off x="3127512" y="2581175"/>
            <a:ext cx="7616688" cy="4028724"/>
          </a:xfrm>
          <a:prstGeom prst="rect">
            <a:avLst/>
          </a:prstGeom>
        </p:spPr>
      </p:pic>
    </p:spTree>
    <p:extLst>
      <p:ext uri="{BB962C8B-B14F-4D97-AF65-F5344CB8AC3E}">
        <p14:creationId xmlns:p14="http://schemas.microsoft.com/office/powerpoint/2010/main" val="2945015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3A04-DF9F-43C7-A766-CB09C1A81BA9}"/>
              </a:ext>
            </a:extLst>
          </p:cNvPr>
          <p:cNvSpPr>
            <a:spLocks noGrp="1"/>
          </p:cNvSpPr>
          <p:nvPr>
            <p:ph type="title"/>
          </p:nvPr>
        </p:nvSpPr>
        <p:spPr/>
        <p:txBody>
          <a:bodyPr/>
          <a:lstStyle/>
          <a:p>
            <a:r>
              <a:rPr lang="en-US" dirty="0"/>
              <a:t>How is a tree created?</a:t>
            </a:r>
          </a:p>
        </p:txBody>
      </p:sp>
      <p:pic>
        <p:nvPicPr>
          <p:cNvPr id="5" name="Picture 4">
            <a:extLst>
              <a:ext uri="{FF2B5EF4-FFF2-40B4-BE49-F238E27FC236}">
                <a16:creationId xmlns:a16="http://schemas.microsoft.com/office/drawing/2014/main" id="{85A7B340-9EFE-438F-B65D-9F3E01AF0DA5}"/>
              </a:ext>
            </a:extLst>
          </p:cNvPr>
          <p:cNvPicPr>
            <a:picLocks noChangeAspect="1"/>
          </p:cNvPicPr>
          <p:nvPr/>
        </p:nvPicPr>
        <p:blipFill rotWithShape="1">
          <a:blip r:embed="rId2"/>
          <a:srcRect l="16522" t="42508" r="41196" b="19405"/>
          <a:stretch/>
        </p:blipFill>
        <p:spPr>
          <a:xfrm>
            <a:off x="1538908" y="1974574"/>
            <a:ext cx="9114183" cy="4615667"/>
          </a:xfrm>
          <a:prstGeom prst="rect">
            <a:avLst/>
          </a:prstGeom>
        </p:spPr>
      </p:pic>
    </p:spTree>
    <p:extLst>
      <p:ext uri="{BB962C8B-B14F-4D97-AF65-F5344CB8AC3E}">
        <p14:creationId xmlns:p14="http://schemas.microsoft.com/office/powerpoint/2010/main" val="910978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75FF-C91C-4DFD-ADD1-C4B48572198E}"/>
              </a:ext>
            </a:extLst>
          </p:cNvPr>
          <p:cNvSpPr>
            <a:spLocks noGrp="1"/>
          </p:cNvSpPr>
          <p:nvPr>
            <p:ph type="title"/>
          </p:nvPr>
        </p:nvSpPr>
        <p:spPr/>
        <p:txBody>
          <a:bodyPr/>
          <a:lstStyle/>
          <a:p>
            <a:r>
              <a:rPr lang="en-US" dirty="0"/>
              <a:t>Alternatively you can use </a:t>
            </a:r>
          </a:p>
        </p:txBody>
      </p:sp>
      <p:sp>
        <p:nvSpPr>
          <p:cNvPr id="3" name="Content Placeholder 2">
            <a:extLst>
              <a:ext uri="{FF2B5EF4-FFF2-40B4-BE49-F238E27FC236}">
                <a16:creationId xmlns:a16="http://schemas.microsoft.com/office/drawing/2014/main" id="{0E15A322-8D56-42BF-9F7C-01D7D3262584}"/>
              </a:ext>
            </a:extLst>
          </p:cNvPr>
          <p:cNvSpPr>
            <a:spLocks noGrp="1"/>
          </p:cNvSpPr>
          <p:nvPr>
            <p:ph idx="1"/>
          </p:nvPr>
        </p:nvSpPr>
        <p:spPr/>
        <p:txBody>
          <a:bodyPr/>
          <a:lstStyle/>
          <a:p>
            <a:r>
              <a:rPr lang="en-US" dirty="0"/>
              <a:t>Entropy and Information Gain but they work with different algorithms</a:t>
            </a:r>
          </a:p>
          <a:p>
            <a:endParaRPr lang="en-US" dirty="0"/>
          </a:p>
          <a:p>
            <a:r>
              <a:rPr lang="en-US" dirty="0">
                <a:hlinkClick r:id="rId2"/>
              </a:rPr>
              <a:t>https://thatascience.com/learn-machine-learning/gini-entropy/#:~:text=Decision%20tree%20algorithms%20use%20information,thermodynamics%20where%20it%20signifies%20disorder</a:t>
            </a:r>
            <a:r>
              <a:rPr lang="en-US" dirty="0"/>
              <a:t>.</a:t>
            </a:r>
          </a:p>
          <a:p>
            <a:endParaRPr lang="en-US" dirty="0"/>
          </a:p>
        </p:txBody>
      </p:sp>
    </p:spTree>
    <p:extLst>
      <p:ext uri="{BB962C8B-B14F-4D97-AF65-F5344CB8AC3E}">
        <p14:creationId xmlns:p14="http://schemas.microsoft.com/office/powerpoint/2010/main" val="3921871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Making</a:t>
            </a:r>
          </a:p>
        </p:txBody>
      </p:sp>
      <p:pic>
        <p:nvPicPr>
          <p:cNvPr id="4" name="Picture 3"/>
          <p:cNvPicPr>
            <a:picLocks noChangeAspect="1"/>
          </p:cNvPicPr>
          <p:nvPr/>
        </p:nvPicPr>
        <p:blipFill rotWithShape="1">
          <a:blip r:embed="rId2"/>
          <a:srcRect l="42254" t="49577" r="10211" b="28440"/>
          <a:stretch/>
        </p:blipFill>
        <p:spPr>
          <a:xfrm>
            <a:off x="1272139" y="1845734"/>
            <a:ext cx="9708682" cy="2524257"/>
          </a:xfrm>
          <a:prstGeom prst="rect">
            <a:avLst/>
          </a:prstGeom>
        </p:spPr>
      </p:pic>
    </p:spTree>
    <p:extLst>
      <p:ext uri="{BB962C8B-B14F-4D97-AF65-F5344CB8AC3E}">
        <p14:creationId xmlns:p14="http://schemas.microsoft.com/office/powerpoint/2010/main" val="3525592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a:t>
            </a:r>
          </a:p>
        </p:txBody>
      </p:sp>
      <p:pic>
        <p:nvPicPr>
          <p:cNvPr id="4" name="Picture 3"/>
          <p:cNvPicPr>
            <a:picLocks noChangeAspect="1"/>
          </p:cNvPicPr>
          <p:nvPr/>
        </p:nvPicPr>
        <p:blipFill rotWithShape="1">
          <a:blip r:embed="rId2"/>
          <a:srcRect l="42148" t="34171" r="17922" b="47604"/>
          <a:stretch/>
        </p:blipFill>
        <p:spPr>
          <a:xfrm>
            <a:off x="1258265" y="1845734"/>
            <a:ext cx="8867431" cy="2275505"/>
          </a:xfrm>
          <a:prstGeom prst="rect">
            <a:avLst/>
          </a:prstGeom>
        </p:spPr>
      </p:pic>
    </p:spTree>
    <p:extLst>
      <p:ext uri="{BB962C8B-B14F-4D97-AF65-F5344CB8AC3E}">
        <p14:creationId xmlns:p14="http://schemas.microsoft.com/office/powerpoint/2010/main" val="1378776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a:t>
            </a:r>
          </a:p>
        </p:txBody>
      </p:sp>
      <p:pic>
        <p:nvPicPr>
          <p:cNvPr id="4" name="Picture 3"/>
          <p:cNvPicPr>
            <a:picLocks noChangeAspect="1"/>
          </p:cNvPicPr>
          <p:nvPr/>
        </p:nvPicPr>
        <p:blipFill rotWithShape="1">
          <a:blip r:embed="rId2"/>
          <a:srcRect l="41831" t="35674" r="15809" b="34265"/>
          <a:stretch/>
        </p:blipFill>
        <p:spPr>
          <a:xfrm>
            <a:off x="1339403" y="1845734"/>
            <a:ext cx="9002332" cy="3591954"/>
          </a:xfrm>
          <a:prstGeom prst="rect">
            <a:avLst/>
          </a:prstGeom>
        </p:spPr>
      </p:pic>
    </p:spTree>
    <p:extLst>
      <p:ext uri="{BB962C8B-B14F-4D97-AF65-F5344CB8AC3E}">
        <p14:creationId xmlns:p14="http://schemas.microsoft.com/office/powerpoint/2010/main" val="2090238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to the course</a:t>
            </a:r>
          </a:p>
        </p:txBody>
      </p:sp>
      <p:grpSp>
        <p:nvGrpSpPr>
          <p:cNvPr id="5" name="Group 4"/>
          <p:cNvGrpSpPr/>
          <p:nvPr/>
        </p:nvGrpSpPr>
        <p:grpSpPr>
          <a:xfrm>
            <a:off x="310646" y="2057400"/>
            <a:ext cx="11631668" cy="4649027"/>
            <a:chOff x="271485" y="1957590"/>
            <a:chExt cx="11631668" cy="4649027"/>
          </a:xfrm>
        </p:grpSpPr>
        <p:pic>
          <p:nvPicPr>
            <p:cNvPr id="6" name="Picture 2" descr="Image result for applications of ai"/>
            <p:cNvPicPr>
              <a:picLocks noChangeAspect="1" noChangeArrowheads="1"/>
            </p:cNvPicPr>
            <p:nvPr/>
          </p:nvPicPr>
          <p:blipFill rotWithShape="1">
            <a:blip r:embed="rId2">
              <a:extLst>
                <a:ext uri="{28A0092B-C50C-407E-A947-70E740481C1C}">
                  <a14:useLocalDpi xmlns:a14="http://schemas.microsoft.com/office/drawing/2010/main" val="0"/>
                </a:ext>
              </a:extLst>
            </a:blip>
            <a:srcRect b="7888"/>
            <a:stretch/>
          </p:blipFill>
          <p:spPr bwMode="auto">
            <a:xfrm>
              <a:off x="271485" y="1957590"/>
              <a:ext cx="6206588" cy="32325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mathematics in 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654" y="2408349"/>
              <a:ext cx="5167499" cy="27818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6606863" y="1957590"/>
              <a:ext cx="0" cy="405684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998155" y="4975401"/>
              <a:ext cx="1192955" cy="1631216"/>
            </a:xfrm>
            <a:prstGeom prst="rect">
              <a:avLst/>
            </a:prstGeom>
          </p:spPr>
          <p:txBody>
            <a:bodyPr wrap="none">
              <a:spAutoFit/>
            </a:bodyPr>
            <a:lstStyle/>
            <a:p>
              <a:r>
                <a:rPr lang="en-US" sz="10000" dirty="0">
                  <a:solidFill>
                    <a:schemeClr val="bg2">
                      <a:lumMod val="25000"/>
                    </a:schemeClr>
                  </a:solidFill>
                  <a:sym typeface="Wingdings" panose="05000000000000000000" pitchFamily="2" charset="2"/>
                </a:rPr>
                <a:t></a:t>
              </a:r>
              <a:endParaRPr lang="en-US" sz="10000" dirty="0">
                <a:solidFill>
                  <a:schemeClr val="bg2">
                    <a:lumMod val="25000"/>
                  </a:schemeClr>
                </a:solidFill>
              </a:endParaRPr>
            </a:p>
          </p:txBody>
        </p:sp>
        <p:sp>
          <p:nvSpPr>
            <p:cNvPr id="10" name="Rectangle 9"/>
            <p:cNvSpPr/>
            <p:nvPr/>
          </p:nvSpPr>
          <p:spPr>
            <a:xfrm>
              <a:off x="9204743" y="4975401"/>
              <a:ext cx="998991" cy="1631216"/>
            </a:xfrm>
            <a:prstGeom prst="rect">
              <a:avLst/>
            </a:prstGeom>
          </p:spPr>
          <p:txBody>
            <a:bodyPr wrap="none">
              <a:spAutoFit/>
            </a:bodyPr>
            <a:lstStyle/>
            <a:p>
              <a:r>
                <a:rPr lang="en-US" sz="10000" dirty="0">
                  <a:solidFill>
                    <a:srgbClr val="FF0000"/>
                  </a:solidFill>
                  <a:sym typeface="Wingdings" panose="05000000000000000000" pitchFamily="2" charset="2"/>
                </a:rPr>
                <a:t></a:t>
              </a:r>
              <a:endParaRPr lang="en-US" sz="10000" dirty="0">
                <a:solidFill>
                  <a:srgbClr val="FF0000"/>
                </a:solidFill>
              </a:endParaRPr>
            </a:p>
          </p:txBody>
        </p:sp>
      </p:grpSp>
    </p:spTree>
    <p:extLst>
      <p:ext uri="{BB962C8B-B14F-4D97-AF65-F5344CB8AC3E}">
        <p14:creationId xmlns:p14="http://schemas.microsoft.com/office/powerpoint/2010/main" val="2919330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p:pic>
        <p:nvPicPr>
          <p:cNvPr id="4" name="Picture 3"/>
          <p:cNvPicPr>
            <a:picLocks noChangeAspect="1"/>
          </p:cNvPicPr>
          <p:nvPr/>
        </p:nvPicPr>
        <p:blipFill rotWithShape="1">
          <a:blip r:embed="rId2"/>
          <a:srcRect l="41620" t="38115" r="15599" b="18107"/>
          <a:stretch/>
        </p:blipFill>
        <p:spPr>
          <a:xfrm>
            <a:off x="1880316" y="1845734"/>
            <a:ext cx="7624292" cy="4386322"/>
          </a:xfrm>
          <a:prstGeom prst="rect">
            <a:avLst/>
          </a:prstGeom>
        </p:spPr>
      </p:pic>
    </p:spTree>
    <p:extLst>
      <p:ext uri="{BB962C8B-B14F-4D97-AF65-F5344CB8AC3E}">
        <p14:creationId xmlns:p14="http://schemas.microsoft.com/office/powerpoint/2010/main" val="3577144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p:pic>
        <p:nvPicPr>
          <p:cNvPr id="4" name="Picture 3"/>
          <p:cNvPicPr>
            <a:picLocks noChangeAspect="1"/>
          </p:cNvPicPr>
          <p:nvPr/>
        </p:nvPicPr>
        <p:blipFill rotWithShape="1">
          <a:blip r:embed="rId2"/>
          <a:srcRect l="42254" t="36989" r="10634" b="33325"/>
          <a:stretch/>
        </p:blipFill>
        <p:spPr>
          <a:xfrm>
            <a:off x="1644632" y="2000280"/>
            <a:ext cx="8963696" cy="3175479"/>
          </a:xfrm>
          <a:prstGeom prst="rect">
            <a:avLst/>
          </a:prstGeom>
        </p:spPr>
      </p:pic>
    </p:spTree>
    <p:extLst>
      <p:ext uri="{BB962C8B-B14F-4D97-AF65-F5344CB8AC3E}">
        <p14:creationId xmlns:p14="http://schemas.microsoft.com/office/powerpoint/2010/main" val="1565913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419D1-847C-4DEB-996E-F408F1AB1F30}"/>
              </a:ext>
            </a:extLst>
          </p:cNvPr>
          <p:cNvSpPr>
            <a:spLocks noGrp="1"/>
          </p:cNvSpPr>
          <p:nvPr>
            <p:ph type="title"/>
          </p:nvPr>
        </p:nvSpPr>
        <p:spPr/>
        <p:txBody>
          <a:bodyPr/>
          <a:lstStyle/>
          <a:p>
            <a:r>
              <a:rPr lang="en-US" dirty="0"/>
              <a:t>The working</a:t>
            </a:r>
          </a:p>
        </p:txBody>
      </p:sp>
      <p:pic>
        <p:nvPicPr>
          <p:cNvPr id="5" name="Picture 4">
            <a:extLst>
              <a:ext uri="{FF2B5EF4-FFF2-40B4-BE49-F238E27FC236}">
                <a16:creationId xmlns:a16="http://schemas.microsoft.com/office/drawing/2014/main" id="{9A3A0C1A-0E4F-439A-AAB8-29EEDEA19CA9}"/>
              </a:ext>
            </a:extLst>
          </p:cNvPr>
          <p:cNvPicPr>
            <a:picLocks noChangeAspect="1"/>
          </p:cNvPicPr>
          <p:nvPr/>
        </p:nvPicPr>
        <p:blipFill rotWithShape="1">
          <a:blip r:embed="rId2"/>
          <a:srcRect l="19239" t="36902" r="43587" b="17085"/>
          <a:stretch/>
        </p:blipFill>
        <p:spPr>
          <a:xfrm>
            <a:off x="2637182" y="1851990"/>
            <a:ext cx="6851375" cy="4767917"/>
          </a:xfrm>
          <a:prstGeom prst="rect">
            <a:avLst/>
          </a:prstGeom>
        </p:spPr>
      </p:pic>
    </p:spTree>
    <p:extLst>
      <p:ext uri="{BB962C8B-B14F-4D97-AF65-F5344CB8AC3E}">
        <p14:creationId xmlns:p14="http://schemas.microsoft.com/office/powerpoint/2010/main" val="912740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15CA-C8C1-4A08-A86A-581D471271D9}"/>
              </a:ext>
            </a:extLst>
          </p:cNvPr>
          <p:cNvSpPr>
            <a:spLocks noGrp="1"/>
          </p:cNvSpPr>
          <p:nvPr>
            <p:ph type="title"/>
          </p:nvPr>
        </p:nvSpPr>
        <p:spPr/>
        <p:txBody>
          <a:bodyPr/>
          <a:lstStyle/>
          <a:p>
            <a:r>
              <a:rPr lang="en-US" dirty="0"/>
              <a:t>Random Forest</a:t>
            </a:r>
          </a:p>
        </p:txBody>
      </p:sp>
      <p:pic>
        <p:nvPicPr>
          <p:cNvPr id="5" name="Picture 4">
            <a:extLst>
              <a:ext uri="{FF2B5EF4-FFF2-40B4-BE49-F238E27FC236}">
                <a16:creationId xmlns:a16="http://schemas.microsoft.com/office/drawing/2014/main" id="{C3FB885F-17C6-46D6-B9D4-1A6999C1B57F}"/>
              </a:ext>
            </a:extLst>
          </p:cNvPr>
          <p:cNvPicPr>
            <a:picLocks noChangeAspect="1"/>
          </p:cNvPicPr>
          <p:nvPr/>
        </p:nvPicPr>
        <p:blipFill rotWithShape="1">
          <a:blip r:embed="rId2"/>
          <a:srcRect l="16847" t="34583" r="41196" b="26364"/>
          <a:stretch/>
        </p:blipFill>
        <p:spPr>
          <a:xfrm>
            <a:off x="1868556" y="1762539"/>
            <a:ext cx="8547653" cy="4473124"/>
          </a:xfrm>
          <a:prstGeom prst="rect">
            <a:avLst/>
          </a:prstGeom>
        </p:spPr>
      </p:pic>
    </p:spTree>
    <p:extLst>
      <p:ext uri="{BB962C8B-B14F-4D97-AF65-F5344CB8AC3E}">
        <p14:creationId xmlns:p14="http://schemas.microsoft.com/office/powerpoint/2010/main" val="1515656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5" name="Picture 4">
            <a:extLst>
              <a:ext uri="{FF2B5EF4-FFF2-40B4-BE49-F238E27FC236}">
                <a16:creationId xmlns:a16="http://schemas.microsoft.com/office/drawing/2014/main" id="{15D8662D-0BB1-452C-916A-C3ECDAED9972}"/>
              </a:ext>
            </a:extLst>
          </p:cNvPr>
          <p:cNvPicPr>
            <a:picLocks noChangeAspect="1"/>
          </p:cNvPicPr>
          <p:nvPr/>
        </p:nvPicPr>
        <p:blipFill rotWithShape="1">
          <a:blip r:embed="rId2"/>
          <a:srcRect l="17391" t="47535" r="41304" b="20759"/>
          <a:stretch/>
        </p:blipFill>
        <p:spPr>
          <a:xfrm>
            <a:off x="1618421" y="2252871"/>
            <a:ext cx="8955157" cy="3864856"/>
          </a:xfrm>
          <a:prstGeom prst="rect">
            <a:avLst/>
          </a:prstGeom>
        </p:spPr>
      </p:pic>
    </p:spTree>
    <p:extLst>
      <p:ext uri="{BB962C8B-B14F-4D97-AF65-F5344CB8AC3E}">
        <p14:creationId xmlns:p14="http://schemas.microsoft.com/office/powerpoint/2010/main" val="624487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4" name="Picture 3">
            <a:extLst>
              <a:ext uri="{FF2B5EF4-FFF2-40B4-BE49-F238E27FC236}">
                <a16:creationId xmlns:a16="http://schemas.microsoft.com/office/drawing/2014/main" id="{39912320-8E18-4116-A736-384E00B89879}"/>
              </a:ext>
            </a:extLst>
          </p:cNvPr>
          <p:cNvPicPr>
            <a:picLocks noChangeAspect="1"/>
          </p:cNvPicPr>
          <p:nvPr/>
        </p:nvPicPr>
        <p:blipFill rotWithShape="1">
          <a:blip r:embed="rId2"/>
          <a:srcRect l="17282" t="36709" r="40979" b="27718"/>
          <a:stretch/>
        </p:blipFill>
        <p:spPr>
          <a:xfrm>
            <a:off x="1664804" y="2084832"/>
            <a:ext cx="8862391" cy="4246563"/>
          </a:xfrm>
          <a:prstGeom prst="rect">
            <a:avLst/>
          </a:prstGeom>
        </p:spPr>
      </p:pic>
    </p:spTree>
    <p:extLst>
      <p:ext uri="{BB962C8B-B14F-4D97-AF65-F5344CB8AC3E}">
        <p14:creationId xmlns:p14="http://schemas.microsoft.com/office/powerpoint/2010/main" val="720274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5" name="Picture 4">
            <a:extLst>
              <a:ext uri="{FF2B5EF4-FFF2-40B4-BE49-F238E27FC236}">
                <a16:creationId xmlns:a16="http://schemas.microsoft.com/office/drawing/2014/main" id="{E1ACF7A9-400F-4273-A37E-E1190F31560F}"/>
              </a:ext>
            </a:extLst>
          </p:cNvPr>
          <p:cNvPicPr>
            <a:picLocks noChangeAspect="1"/>
          </p:cNvPicPr>
          <p:nvPr/>
        </p:nvPicPr>
        <p:blipFill rotWithShape="1">
          <a:blip r:embed="rId2"/>
          <a:srcRect l="17173" t="40575" r="42609" b="19792"/>
          <a:stretch/>
        </p:blipFill>
        <p:spPr>
          <a:xfrm>
            <a:off x="2120346" y="2084832"/>
            <a:ext cx="7951307" cy="4405452"/>
          </a:xfrm>
          <a:prstGeom prst="rect">
            <a:avLst/>
          </a:prstGeom>
        </p:spPr>
      </p:pic>
    </p:spTree>
    <p:extLst>
      <p:ext uri="{BB962C8B-B14F-4D97-AF65-F5344CB8AC3E}">
        <p14:creationId xmlns:p14="http://schemas.microsoft.com/office/powerpoint/2010/main" val="1012616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4" name="Picture 3">
            <a:extLst>
              <a:ext uri="{FF2B5EF4-FFF2-40B4-BE49-F238E27FC236}">
                <a16:creationId xmlns:a16="http://schemas.microsoft.com/office/drawing/2014/main" id="{E3686266-39EF-4E99-9BE3-D971DC6BFD8B}"/>
              </a:ext>
            </a:extLst>
          </p:cNvPr>
          <p:cNvPicPr>
            <a:picLocks noChangeAspect="1"/>
          </p:cNvPicPr>
          <p:nvPr/>
        </p:nvPicPr>
        <p:blipFill rotWithShape="1">
          <a:blip r:embed="rId2"/>
          <a:srcRect l="17283" t="30390" r="41630" b="21725"/>
          <a:stretch/>
        </p:blipFill>
        <p:spPr>
          <a:xfrm>
            <a:off x="2173357" y="1787850"/>
            <a:ext cx="7566991" cy="4958181"/>
          </a:xfrm>
          <a:prstGeom prst="rect">
            <a:avLst/>
          </a:prstGeom>
        </p:spPr>
      </p:pic>
    </p:spTree>
    <p:extLst>
      <p:ext uri="{BB962C8B-B14F-4D97-AF65-F5344CB8AC3E}">
        <p14:creationId xmlns:p14="http://schemas.microsoft.com/office/powerpoint/2010/main" val="706727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5" name="Picture 4">
            <a:extLst>
              <a:ext uri="{FF2B5EF4-FFF2-40B4-BE49-F238E27FC236}">
                <a16:creationId xmlns:a16="http://schemas.microsoft.com/office/drawing/2014/main" id="{82CE1041-FFE3-45BB-A183-4273CC9A35D9}"/>
              </a:ext>
            </a:extLst>
          </p:cNvPr>
          <p:cNvPicPr>
            <a:picLocks noChangeAspect="1"/>
          </p:cNvPicPr>
          <p:nvPr/>
        </p:nvPicPr>
        <p:blipFill rotWithShape="1">
          <a:blip r:embed="rId2"/>
          <a:srcRect l="17175" t="31875" r="41629" b="26946"/>
          <a:stretch/>
        </p:blipFill>
        <p:spPr>
          <a:xfrm>
            <a:off x="2027581" y="1828800"/>
            <a:ext cx="7832035" cy="4401645"/>
          </a:xfrm>
          <a:prstGeom prst="rect">
            <a:avLst/>
          </a:prstGeom>
        </p:spPr>
      </p:pic>
    </p:spTree>
    <p:extLst>
      <p:ext uri="{BB962C8B-B14F-4D97-AF65-F5344CB8AC3E}">
        <p14:creationId xmlns:p14="http://schemas.microsoft.com/office/powerpoint/2010/main" val="3634072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4" name="Picture 3">
            <a:extLst>
              <a:ext uri="{FF2B5EF4-FFF2-40B4-BE49-F238E27FC236}">
                <a16:creationId xmlns:a16="http://schemas.microsoft.com/office/drawing/2014/main" id="{B1DBBF45-16A4-4112-9DA1-105380690472}"/>
              </a:ext>
            </a:extLst>
          </p:cNvPr>
          <p:cNvPicPr>
            <a:picLocks noChangeAspect="1"/>
          </p:cNvPicPr>
          <p:nvPr/>
        </p:nvPicPr>
        <p:blipFill rotWithShape="1">
          <a:blip r:embed="rId2"/>
          <a:srcRect l="15761" t="32648" r="39674" b="21339"/>
          <a:stretch/>
        </p:blipFill>
        <p:spPr>
          <a:xfrm>
            <a:off x="2173356" y="1941779"/>
            <a:ext cx="7460974" cy="4331005"/>
          </a:xfrm>
          <a:prstGeom prst="rect">
            <a:avLst/>
          </a:prstGeom>
        </p:spPr>
      </p:pic>
    </p:spTree>
    <p:extLst>
      <p:ext uri="{BB962C8B-B14F-4D97-AF65-F5344CB8AC3E}">
        <p14:creationId xmlns:p14="http://schemas.microsoft.com/office/powerpoint/2010/main" val="196585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Progression</a:t>
            </a:r>
          </a:p>
        </p:txBody>
      </p:sp>
      <p:sp>
        <p:nvSpPr>
          <p:cNvPr id="4" name="TextBox 3"/>
          <p:cNvSpPr txBox="1"/>
          <p:nvPr/>
        </p:nvSpPr>
        <p:spPr>
          <a:xfrm>
            <a:off x="1793543" y="2014452"/>
            <a:ext cx="685800" cy="461665"/>
          </a:xfrm>
          <a:prstGeom prst="rect">
            <a:avLst/>
          </a:prstGeom>
          <a:noFill/>
        </p:spPr>
        <p:txBody>
          <a:bodyPr wrap="square" rtlCol="0">
            <a:spAutoFit/>
          </a:bodyPr>
          <a:lstStyle/>
          <a:p>
            <a:r>
              <a:rPr lang="en-US" sz="2400" dirty="0"/>
              <a:t>MIS</a:t>
            </a:r>
          </a:p>
        </p:txBody>
      </p:sp>
      <p:sp>
        <p:nvSpPr>
          <p:cNvPr id="6" name="TextBox 5"/>
          <p:cNvSpPr txBox="1"/>
          <p:nvPr/>
        </p:nvSpPr>
        <p:spPr>
          <a:xfrm>
            <a:off x="3626324" y="2014452"/>
            <a:ext cx="2663020" cy="461665"/>
          </a:xfrm>
          <a:prstGeom prst="rect">
            <a:avLst/>
          </a:prstGeom>
          <a:noFill/>
        </p:spPr>
        <p:txBody>
          <a:bodyPr wrap="square" rtlCol="0">
            <a:spAutoFit/>
          </a:bodyPr>
          <a:lstStyle/>
          <a:p>
            <a:r>
              <a:rPr lang="en-US" sz="2400" dirty="0"/>
              <a:t>Predictive Analytics</a:t>
            </a:r>
          </a:p>
        </p:txBody>
      </p:sp>
      <p:sp>
        <p:nvSpPr>
          <p:cNvPr id="7" name="Right Arrow 6"/>
          <p:cNvSpPr/>
          <p:nvPr/>
        </p:nvSpPr>
        <p:spPr>
          <a:xfrm>
            <a:off x="6379192" y="2129868"/>
            <a:ext cx="914400" cy="23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328849" y="2003079"/>
            <a:ext cx="3034351" cy="461665"/>
          </a:xfrm>
          <a:prstGeom prst="rect">
            <a:avLst/>
          </a:prstGeom>
          <a:noFill/>
        </p:spPr>
        <p:txBody>
          <a:bodyPr wrap="square" rtlCol="0">
            <a:spAutoFit/>
          </a:bodyPr>
          <a:lstStyle/>
          <a:p>
            <a:r>
              <a:rPr lang="en-US" sz="2400" dirty="0"/>
              <a:t>Prescriptive Analytics</a:t>
            </a:r>
          </a:p>
        </p:txBody>
      </p:sp>
      <p:sp>
        <p:nvSpPr>
          <p:cNvPr id="10" name="TextBox 9"/>
          <p:cNvSpPr txBox="1"/>
          <p:nvPr/>
        </p:nvSpPr>
        <p:spPr>
          <a:xfrm>
            <a:off x="5915168" y="3722637"/>
            <a:ext cx="3034351" cy="461665"/>
          </a:xfrm>
          <a:prstGeom prst="rect">
            <a:avLst/>
          </a:prstGeom>
          <a:noFill/>
        </p:spPr>
        <p:txBody>
          <a:bodyPr wrap="square" rtlCol="0">
            <a:spAutoFit/>
          </a:bodyPr>
          <a:lstStyle/>
          <a:p>
            <a:r>
              <a:rPr lang="en-US" sz="2400" dirty="0"/>
              <a:t>Machine Learning</a:t>
            </a:r>
          </a:p>
        </p:txBody>
      </p:sp>
      <p:sp>
        <p:nvSpPr>
          <p:cNvPr id="11" name="Right Arrow 10"/>
          <p:cNvSpPr/>
          <p:nvPr/>
        </p:nvSpPr>
        <p:spPr>
          <a:xfrm rot="5400000">
            <a:off x="6513535" y="4641502"/>
            <a:ext cx="914400" cy="23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637701" y="5329535"/>
            <a:ext cx="2896901" cy="461665"/>
          </a:xfrm>
          <a:prstGeom prst="rect">
            <a:avLst/>
          </a:prstGeom>
          <a:noFill/>
        </p:spPr>
        <p:txBody>
          <a:bodyPr wrap="square" rtlCol="0">
            <a:spAutoFit/>
          </a:bodyPr>
          <a:lstStyle/>
          <a:p>
            <a:r>
              <a:rPr lang="en-US" sz="2400" dirty="0"/>
              <a:t>Artificial Intelligence</a:t>
            </a:r>
          </a:p>
        </p:txBody>
      </p:sp>
      <p:sp>
        <p:nvSpPr>
          <p:cNvPr id="14" name="TextBox 13"/>
          <p:cNvSpPr txBox="1"/>
          <p:nvPr/>
        </p:nvSpPr>
        <p:spPr>
          <a:xfrm>
            <a:off x="1906958" y="5241378"/>
            <a:ext cx="457851" cy="461665"/>
          </a:xfrm>
          <a:prstGeom prst="rect">
            <a:avLst/>
          </a:prstGeom>
          <a:noFill/>
        </p:spPr>
        <p:txBody>
          <a:bodyPr wrap="square" rtlCol="0">
            <a:spAutoFit/>
          </a:bodyPr>
          <a:lstStyle/>
          <a:p>
            <a:r>
              <a:rPr lang="en-US" sz="2400" dirty="0"/>
              <a:t>BI</a:t>
            </a:r>
          </a:p>
        </p:txBody>
      </p:sp>
      <p:sp>
        <p:nvSpPr>
          <p:cNvPr id="17" name="Right Brace 16"/>
          <p:cNvSpPr/>
          <p:nvPr/>
        </p:nvSpPr>
        <p:spPr>
          <a:xfrm rot="5400000">
            <a:off x="6627836" y="1108086"/>
            <a:ext cx="685800" cy="3971213"/>
          </a:xfrm>
          <a:prstGeom prst="rightBrace">
            <a:avLst/>
          </a:prstGeom>
          <a:noFill/>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Arrow 17"/>
          <p:cNvSpPr/>
          <p:nvPr/>
        </p:nvSpPr>
        <p:spPr>
          <a:xfrm>
            <a:off x="2616242" y="2137614"/>
            <a:ext cx="914400" cy="23083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5400000">
            <a:off x="904775" y="3704010"/>
            <a:ext cx="2462214" cy="22971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5BEF1-27EF-4606-911E-BDFACFB43C19}"/>
              </a:ext>
            </a:extLst>
          </p:cNvPr>
          <p:cNvSpPr/>
          <p:nvPr/>
        </p:nvSpPr>
        <p:spPr>
          <a:xfrm>
            <a:off x="1606160" y="1905297"/>
            <a:ext cx="1010082" cy="6589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2842E20-91E9-48DA-BF19-52A4BA47F8D7}"/>
              </a:ext>
            </a:extLst>
          </p:cNvPr>
          <p:cNvSpPr txBox="1"/>
          <p:nvPr/>
        </p:nvSpPr>
        <p:spPr>
          <a:xfrm>
            <a:off x="685799" y="2587761"/>
            <a:ext cx="1564941" cy="369332"/>
          </a:xfrm>
          <a:prstGeom prst="rect">
            <a:avLst/>
          </a:prstGeom>
          <a:noFill/>
        </p:spPr>
        <p:txBody>
          <a:bodyPr wrap="square" rtlCol="0">
            <a:spAutoFit/>
          </a:bodyPr>
          <a:lstStyle/>
          <a:p>
            <a:r>
              <a:rPr lang="en-US" dirty="0"/>
              <a:t>Data Mining</a:t>
            </a:r>
          </a:p>
        </p:txBody>
      </p:sp>
      <p:sp>
        <p:nvSpPr>
          <p:cNvPr id="16" name="Oval 15">
            <a:extLst>
              <a:ext uri="{FF2B5EF4-FFF2-40B4-BE49-F238E27FC236}">
                <a16:creationId xmlns:a16="http://schemas.microsoft.com/office/drawing/2014/main" id="{D8BAB27B-90C5-412F-BFAC-C14B7D5FF047}"/>
              </a:ext>
            </a:extLst>
          </p:cNvPr>
          <p:cNvSpPr/>
          <p:nvPr/>
        </p:nvSpPr>
        <p:spPr>
          <a:xfrm>
            <a:off x="3577912" y="1737360"/>
            <a:ext cx="6785288" cy="1013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FF67C8E-3957-4B33-BB59-728BB58AC382}"/>
              </a:ext>
            </a:extLst>
          </p:cNvPr>
          <p:cNvSpPr txBox="1"/>
          <p:nvPr/>
        </p:nvSpPr>
        <p:spPr>
          <a:xfrm>
            <a:off x="9388506" y="2642628"/>
            <a:ext cx="1936364" cy="369332"/>
          </a:xfrm>
          <a:prstGeom prst="rect">
            <a:avLst/>
          </a:prstGeom>
          <a:noFill/>
        </p:spPr>
        <p:txBody>
          <a:bodyPr wrap="square" rtlCol="0">
            <a:spAutoFit/>
          </a:bodyPr>
          <a:lstStyle/>
          <a:p>
            <a:r>
              <a:rPr lang="en-US" dirty="0"/>
              <a:t>Data Analytics</a:t>
            </a:r>
          </a:p>
        </p:txBody>
      </p:sp>
      <p:sp>
        <p:nvSpPr>
          <p:cNvPr id="21" name="Oval 20">
            <a:extLst>
              <a:ext uri="{FF2B5EF4-FFF2-40B4-BE49-F238E27FC236}">
                <a16:creationId xmlns:a16="http://schemas.microsoft.com/office/drawing/2014/main" id="{483E420C-951A-496F-B85D-A054AC6D33FC}"/>
              </a:ext>
            </a:extLst>
          </p:cNvPr>
          <p:cNvSpPr/>
          <p:nvPr/>
        </p:nvSpPr>
        <p:spPr>
          <a:xfrm>
            <a:off x="4876800" y="3568395"/>
            <a:ext cx="4072719" cy="26038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B064115-F3EA-4860-9636-EDE5C1EB743D}"/>
              </a:ext>
            </a:extLst>
          </p:cNvPr>
          <p:cNvSpPr txBox="1"/>
          <p:nvPr/>
        </p:nvSpPr>
        <p:spPr>
          <a:xfrm>
            <a:off x="9295503" y="5375701"/>
            <a:ext cx="1936364" cy="369332"/>
          </a:xfrm>
          <a:prstGeom prst="rect">
            <a:avLst/>
          </a:prstGeom>
          <a:noFill/>
        </p:spPr>
        <p:txBody>
          <a:bodyPr wrap="square" rtlCol="0">
            <a:spAutoFit/>
          </a:bodyPr>
          <a:lstStyle/>
          <a:p>
            <a:r>
              <a:rPr lang="en-US" dirty="0"/>
              <a:t>Data Science</a:t>
            </a:r>
          </a:p>
        </p:txBody>
      </p:sp>
    </p:spTree>
    <p:extLst>
      <p:ext uri="{BB962C8B-B14F-4D97-AF65-F5344CB8AC3E}">
        <p14:creationId xmlns:p14="http://schemas.microsoft.com/office/powerpoint/2010/main" val="304223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inVertical)">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arn(inVertical)">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ppt_x"/>
                                          </p:val>
                                        </p:tav>
                                        <p:tav tm="100000">
                                          <p:val>
                                            <p:strVal val="#ppt_x"/>
                                          </p:val>
                                        </p:tav>
                                      </p:tavLst>
                                    </p:anim>
                                    <p:anim calcmode="lin" valueType="num">
                                      <p:cBhvr additive="base">
                                        <p:cTn id="7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down)">
                                      <p:cBhvr>
                                        <p:cTn id="91" dur="500"/>
                                        <p:tgtEl>
                                          <p:spTgt spid="20"/>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500" fill="hold"/>
                                        <p:tgtEl>
                                          <p:spTgt spid="21"/>
                                        </p:tgtEl>
                                        <p:attrNameLst>
                                          <p:attrName>ppt_x</p:attrName>
                                        </p:attrNameLst>
                                      </p:cBhvr>
                                      <p:tavLst>
                                        <p:tav tm="0">
                                          <p:val>
                                            <p:strVal val="#ppt_x"/>
                                          </p:val>
                                        </p:tav>
                                        <p:tav tm="100000">
                                          <p:val>
                                            <p:strVal val="#ppt_x"/>
                                          </p:val>
                                        </p:tav>
                                      </p:tavLst>
                                    </p:anim>
                                    <p:anim calcmode="lin" valueType="num">
                                      <p:cBhvr additive="base">
                                        <p:cTn id="9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barn(inVertical)">
                                      <p:cBhvr>
                                        <p:cTn id="10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p:bldP spid="10" grpId="0"/>
      <p:bldP spid="11" grpId="0" animBg="1"/>
      <p:bldP spid="12" grpId="0"/>
      <p:bldP spid="14" grpId="0"/>
      <p:bldP spid="17" grpId="0" animBg="1"/>
      <p:bldP spid="18" grpId="0" animBg="1"/>
      <p:bldP spid="19" grpId="0" animBg="1"/>
      <p:bldP spid="3" grpId="0" animBg="1"/>
      <p:bldP spid="5" grpId="0"/>
      <p:bldP spid="16" grpId="0" animBg="1"/>
      <p:bldP spid="20" grpId="0"/>
      <p:bldP spid="21" grpId="0" animBg="1"/>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5" name="Picture 4">
            <a:extLst>
              <a:ext uri="{FF2B5EF4-FFF2-40B4-BE49-F238E27FC236}">
                <a16:creationId xmlns:a16="http://schemas.microsoft.com/office/drawing/2014/main" id="{12F843D1-4CD5-4615-9D04-0B6D9DBD5CF9}"/>
              </a:ext>
            </a:extLst>
          </p:cNvPr>
          <p:cNvPicPr>
            <a:picLocks noChangeAspect="1"/>
          </p:cNvPicPr>
          <p:nvPr/>
        </p:nvPicPr>
        <p:blipFill rotWithShape="1">
          <a:blip r:embed="rId2"/>
          <a:srcRect l="17392" t="30390" r="43152" b="25012"/>
          <a:stretch/>
        </p:blipFill>
        <p:spPr>
          <a:xfrm>
            <a:off x="2146852" y="1900494"/>
            <a:ext cx="7407965" cy="4707628"/>
          </a:xfrm>
          <a:prstGeom prst="rect">
            <a:avLst/>
          </a:prstGeom>
        </p:spPr>
      </p:pic>
    </p:spTree>
    <p:extLst>
      <p:ext uri="{BB962C8B-B14F-4D97-AF65-F5344CB8AC3E}">
        <p14:creationId xmlns:p14="http://schemas.microsoft.com/office/powerpoint/2010/main" val="1902660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4" name="Picture 3">
            <a:extLst>
              <a:ext uri="{FF2B5EF4-FFF2-40B4-BE49-F238E27FC236}">
                <a16:creationId xmlns:a16="http://schemas.microsoft.com/office/drawing/2014/main" id="{5CD5E327-7D3C-4946-92EC-2798B6D5D3EF}"/>
              </a:ext>
            </a:extLst>
          </p:cNvPr>
          <p:cNvPicPr>
            <a:picLocks noChangeAspect="1"/>
          </p:cNvPicPr>
          <p:nvPr/>
        </p:nvPicPr>
        <p:blipFill rotWithShape="1">
          <a:blip r:embed="rId2"/>
          <a:srcRect l="18152" t="33422" r="43913" b="24239"/>
          <a:stretch/>
        </p:blipFill>
        <p:spPr>
          <a:xfrm>
            <a:off x="1948069" y="1977886"/>
            <a:ext cx="7421218" cy="4656867"/>
          </a:xfrm>
          <a:prstGeom prst="rect">
            <a:avLst/>
          </a:prstGeom>
        </p:spPr>
      </p:pic>
    </p:spTree>
    <p:extLst>
      <p:ext uri="{BB962C8B-B14F-4D97-AF65-F5344CB8AC3E}">
        <p14:creationId xmlns:p14="http://schemas.microsoft.com/office/powerpoint/2010/main" val="3023356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5" name="Picture 4">
            <a:extLst>
              <a:ext uri="{FF2B5EF4-FFF2-40B4-BE49-F238E27FC236}">
                <a16:creationId xmlns:a16="http://schemas.microsoft.com/office/drawing/2014/main" id="{880172DB-DAF4-45B2-8703-59387A00E86E}"/>
              </a:ext>
            </a:extLst>
          </p:cNvPr>
          <p:cNvPicPr>
            <a:picLocks noChangeAspect="1"/>
          </p:cNvPicPr>
          <p:nvPr/>
        </p:nvPicPr>
        <p:blipFill rotWithShape="1">
          <a:blip r:embed="rId2"/>
          <a:srcRect l="17609" t="30390" r="44891" b="28106"/>
          <a:stretch/>
        </p:blipFill>
        <p:spPr>
          <a:xfrm>
            <a:off x="1934816" y="1928192"/>
            <a:ext cx="7368209" cy="4584949"/>
          </a:xfrm>
          <a:prstGeom prst="rect">
            <a:avLst/>
          </a:prstGeom>
        </p:spPr>
      </p:pic>
    </p:spTree>
    <p:extLst>
      <p:ext uri="{BB962C8B-B14F-4D97-AF65-F5344CB8AC3E}">
        <p14:creationId xmlns:p14="http://schemas.microsoft.com/office/powerpoint/2010/main" val="1000509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4" name="Picture 3">
            <a:extLst>
              <a:ext uri="{FF2B5EF4-FFF2-40B4-BE49-F238E27FC236}">
                <a16:creationId xmlns:a16="http://schemas.microsoft.com/office/drawing/2014/main" id="{79376BBA-EB35-4C43-9BED-B644931A62A8}"/>
              </a:ext>
            </a:extLst>
          </p:cNvPr>
          <p:cNvPicPr>
            <a:picLocks noChangeAspect="1"/>
          </p:cNvPicPr>
          <p:nvPr/>
        </p:nvPicPr>
        <p:blipFill rotWithShape="1">
          <a:blip r:embed="rId2"/>
          <a:srcRect l="17500" t="30390" r="39565" b="22886"/>
          <a:stretch/>
        </p:blipFill>
        <p:spPr>
          <a:xfrm>
            <a:off x="1775792" y="1827607"/>
            <a:ext cx="7858538" cy="4808231"/>
          </a:xfrm>
          <a:prstGeom prst="rect">
            <a:avLst/>
          </a:prstGeom>
        </p:spPr>
      </p:pic>
    </p:spTree>
    <p:extLst>
      <p:ext uri="{BB962C8B-B14F-4D97-AF65-F5344CB8AC3E}">
        <p14:creationId xmlns:p14="http://schemas.microsoft.com/office/powerpoint/2010/main" val="1158588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5" name="Picture 4">
            <a:extLst>
              <a:ext uri="{FF2B5EF4-FFF2-40B4-BE49-F238E27FC236}">
                <a16:creationId xmlns:a16="http://schemas.microsoft.com/office/drawing/2014/main" id="{ADD3EA10-0573-4C5F-A6FF-F244E768B203}"/>
              </a:ext>
            </a:extLst>
          </p:cNvPr>
          <p:cNvPicPr>
            <a:picLocks noChangeAspect="1"/>
          </p:cNvPicPr>
          <p:nvPr/>
        </p:nvPicPr>
        <p:blipFill rotWithShape="1">
          <a:blip r:embed="rId2"/>
          <a:srcRect l="16630" t="35549" r="41956" b="23079"/>
          <a:stretch/>
        </p:blipFill>
        <p:spPr>
          <a:xfrm>
            <a:off x="1928191" y="1828799"/>
            <a:ext cx="8335617" cy="4681947"/>
          </a:xfrm>
          <a:prstGeom prst="rect">
            <a:avLst/>
          </a:prstGeom>
        </p:spPr>
      </p:pic>
    </p:spTree>
    <p:extLst>
      <p:ext uri="{BB962C8B-B14F-4D97-AF65-F5344CB8AC3E}">
        <p14:creationId xmlns:p14="http://schemas.microsoft.com/office/powerpoint/2010/main" val="3229638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4" name="Picture 3">
            <a:extLst>
              <a:ext uri="{FF2B5EF4-FFF2-40B4-BE49-F238E27FC236}">
                <a16:creationId xmlns:a16="http://schemas.microsoft.com/office/drawing/2014/main" id="{5C6BF1B9-9553-496C-8855-4CF47F0B2F05}"/>
              </a:ext>
            </a:extLst>
          </p:cNvPr>
          <p:cNvPicPr>
            <a:picLocks noChangeAspect="1"/>
          </p:cNvPicPr>
          <p:nvPr/>
        </p:nvPicPr>
        <p:blipFill rotWithShape="1">
          <a:blip r:embed="rId2"/>
          <a:srcRect l="20326" t="32648" r="42609" b="22112"/>
          <a:stretch/>
        </p:blipFill>
        <p:spPr>
          <a:xfrm>
            <a:off x="2723321" y="1838739"/>
            <a:ext cx="6745357" cy="4628779"/>
          </a:xfrm>
          <a:prstGeom prst="rect">
            <a:avLst/>
          </a:prstGeom>
        </p:spPr>
      </p:pic>
    </p:spTree>
    <p:extLst>
      <p:ext uri="{BB962C8B-B14F-4D97-AF65-F5344CB8AC3E}">
        <p14:creationId xmlns:p14="http://schemas.microsoft.com/office/powerpoint/2010/main" val="2677674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98D1-F0A5-473F-B225-848E7B9C29BF}"/>
              </a:ext>
            </a:extLst>
          </p:cNvPr>
          <p:cNvSpPr>
            <a:spLocks noGrp="1"/>
          </p:cNvSpPr>
          <p:nvPr>
            <p:ph type="title"/>
          </p:nvPr>
        </p:nvSpPr>
        <p:spPr/>
        <p:txBody>
          <a:bodyPr/>
          <a:lstStyle/>
          <a:p>
            <a:r>
              <a:rPr lang="en-US" dirty="0"/>
              <a:t>Example – how does it work?</a:t>
            </a:r>
          </a:p>
        </p:txBody>
      </p:sp>
      <p:pic>
        <p:nvPicPr>
          <p:cNvPr id="5" name="Picture 4">
            <a:extLst>
              <a:ext uri="{FF2B5EF4-FFF2-40B4-BE49-F238E27FC236}">
                <a16:creationId xmlns:a16="http://schemas.microsoft.com/office/drawing/2014/main" id="{DB9BB99A-750F-48BC-9D31-58ABD8D8028E}"/>
              </a:ext>
            </a:extLst>
          </p:cNvPr>
          <p:cNvPicPr>
            <a:picLocks noChangeAspect="1"/>
          </p:cNvPicPr>
          <p:nvPr/>
        </p:nvPicPr>
        <p:blipFill rotWithShape="1">
          <a:blip r:embed="rId2"/>
          <a:srcRect l="17500" t="31875" r="42500" b="26365"/>
          <a:stretch/>
        </p:blipFill>
        <p:spPr>
          <a:xfrm>
            <a:off x="1923221" y="1709530"/>
            <a:ext cx="8345557" cy="4898478"/>
          </a:xfrm>
          <a:prstGeom prst="rect">
            <a:avLst/>
          </a:prstGeom>
        </p:spPr>
      </p:pic>
    </p:spTree>
    <p:extLst>
      <p:ext uri="{BB962C8B-B14F-4D97-AF65-F5344CB8AC3E}">
        <p14:creationId xmlns:p14="http://schemas.microsoft.com/office/powerpoint/2010/main" val="3162438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1B9F-4BA6-4DF9-B4B4-E509E20DE694}"/>
              </a:ext>
            </a:extLst>
          </p:cNvPr>
          <p:cNvSpPr>
            <a:spLocks noGrp="1"/>
          </p:cNvSpPr>
          <p:nvPr>
            <p:ph type="title"/>
          </p:nvPr>
        </p:nvSpPr>
        <p:spPr/>
        <p:txBody>
          <a:bodyPr/>
          <a:lstStyle/>
          <a:p>
            <a:r>
              <a:rPr lang="en-US" dirty="0"/>
              <a:t>Boosting</a:t>
            </a:r>
          </a:p>
        </p:txBody>
      </p:sp>
      <p:pic>
        <p:nvPicPr>
          <p:cNvPr id="5" name="Picture 4">
            <a:extLst>
              <a:ext uri="{FF2B5EF4-FFF2-40B4-BE49-F238E27FC236}">
                <a16:creationId xmlns:a16="http://schemas.microsoft.com/office/drawing/2014/main" id="{4E2561AE-40F0-432B-9B68-056BF3EC8395}"/>
              </a:ext>
            </a:extLst>
          </p:cNvPr>
          <p:cNvPicPr>
            <a:picLocks noChangeAspect="1"/>
          </p:cNvPicPr>
          <p:nvPr/>
        </p:nvPicPr>
        <p:blipFill rotWithShape="1">
          <a:blip r:embed="rId2"/>
          <a:srcRect l="13044" t="13122" r="13369" b="5292"/>
          <a:stretch/>
        </p:blipFill>
        <p:spPr>
          <a:xfrm>
            <a:off x="2272748" y="1621190"/>
            <a:ext cx="7646504" cy="4766358"/>
          </a:xfrm>
          <a:prstGeom prst="rect">
            <a:avLst/>
          </a:prstGeom>
        </p:spPr>
      </p:pic>
    </p:spTree>
    <p:extLst>
      <p:ext uri="{BB962C8B-B14F-4D97-AF65-F5344CB8AC3E}">
        <p14:creationId xmlns:p14="http://schemas.microsoft.com/office/powerpoint/2010/main" val="3610675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4E4A-8070-46F5-B4F9-BC79E815A979}"/>
              </a:ext>
            </a:extLst>
          </p:cNvPr>
          <p:cNvSpPr>
            <a:spLocks noGrp="1"/>
          </p:cNvSpPr>
          <p:nvPr>
            <p:ph type="title"/>
          </p:nvPr>
        </p:nvSpPr>
        <p:spPr/>
        <p:txBody>
          <a:bodyPr/>
          <a:lstStyle/>
          <a:p>
            <a:r>
              <a:rPr lang="en-US" dirty="0"/>
              <a:t>Boosting</a:t>
            </a:r>
          </a:p>
        </p:txBody>
      </p:sp>
      <p:grpSp>
        <p:nvGrpSpPr>
          <p:cNvPr id="7" name="Group 6">
            <a:extLst>
              <a:ext uri="{FF2B5EF4-FFF2-40B4-BE49-F238E27FC236}">
                <a16:creationId xmlns:a16="http://schemas.microsoft.com/office/drawing/2014/main" id="{81835D26-BED8-4370-9742-61CB146E3ABD}"/>
              </a:ext>
            </a:extLst>
          </p:cNvPr>
          <p:cNvGrpSpPr/>
          <p:nvPr/>
        </p:nvGrpSpPr>
        <p:grpSpPr>
          <a:xfrm>
            <a:off x="2339008" y="1709391"/>
            <a:ext cx="7513983" cy="4996209"/>
            <a:chOff x="2339008" y="1709391"/>
            <a:chExt cx="7513983" cy="4996209"/>
          </a:xfrm>
        </p:grpSpPr>
        <p:pic>
          <p:nvPicPr>
            <p:cNvPr id="5" name="Picture 4">
              <a:extLst>
                <a:ext uri="{FF2B5EF4-FFF2-40B4-BE49-F238E27FC236}">
                  <a16:creationId xmlns:a16="http://schemas.microsoft.com/office/drawing/2014/main" id="{93970D54-559D-4E6F-9A5F-BCEC969A9E49}"/>
                </a:ext>
              </a:extLst>
            </p:cNvPr>
            <p:cNvPicPr>
              <a:picLocks noChangeAspect="1"/>
            </p:cNvPicPr>
            <p:nvPr/>
          </p:nvPicPr>
          <p:blipFill rotWithShape="1">
            <a:blip r:embed="rId2"/>
            <a:srcRect l="14021" t="13896" r="14021" b="3939"/>
            <a:stretch/>
          </p:blipFill>
          <p:spPr>
            <a:xfrm>
              <a:off x="2339008" y="1709391"/>
              <a:ext cx="7513983" cy="4823930"/>
            </a:xfrm>
            <a:prstGeom prst="rect">
              <a:avLst/>
            </a:prstGeom>
          </p:spPr>
        </p:pic>
        <p:sp>
          <p:nvSpPr>
            <p:cNvPr id="6" name="Rectangle 5">
              <a:extLst>
                <a:ext uri="{FF2B5EF4-FFF2-40B4-BE49-F238E27FC236}">
                  <a16:creationId xmlns:a16="http://schemas.microsoft.com/office/drawing/2014/main" id="{BDA65B13-437A-4BD6-A9D9-C807B4DC1C12}"/>
                </a:ext>
              </a:extLst>
            </p:cNvPr>
            <p:cNvSpPr/>
            <p:nvPr/>
          </p:nvSpPr>
          <p:spPr>
            <a:xfrm>
              <a:off x="9236765" y="6414052"/>
              <a:ext cx="516835" cy="291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0935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7E000-039E-4A5A-9001-6E98615897CA}"/>
              </a:ext>
            </a:extLst>
          </p:cNvPr>
          <p:cNvSpPr>
            <a:spLocks noGrp="1"/>
          </p:cNvSpPr>
          <p:nvPr>
            <p:ph type="title"/>
          </p:nvPr>
        </p:nvSpPr>
        <p:spPr/>
        <p:txBody>
          <a:bodyPr/>
          <a:lstStyle/>
          <a:p>
            <a:r>
              <a:rPr lang="en-US" dirty="0"/>
              <a:t>Boosting</a:t>
            </a:r>
          </a:p>
        </p:txBody>
      </p:sp>
      <p:pic>
        <p:nvPicPr>
          <p:cNvPr id="5" name="Picture 4">
            <a:extLst>
              <a:ext uri="{FF2B5EF4-FFF2-40B4-BE49-F238E27FC236}">
                <a16:creationId xmlns:a16="http://schemas.microsoft.com/office/drawing/2014/main" id="{3E9F2D66-9B96-4E3D-8778-6AF84BB08222}"/>
              </a:ext>
            </a:extLst>
          </p:cNvPr>
          <p:cNvPicPr>
            <a:picLocks noChangeAspect="1"/>
          </p:cNvPicPr>
          <p:nvPr/>
        </p:nvPicPr>
        <p:blipFill rotWithShape="1">
          <a:blip r:embed="rId2"/>
          <a:srcRect l="14022" t="12929" r="13914" b="7471"/>
          <a:stretch/>
        </p:blipFill>
        <p:spPr>
          <a:xfrm>
            <a:off x="2213112" y="1591339"/>
            <a:ext cx="7765775" cy="4822713"/>
          </a:xfrm>
          <a:prstGeom prst="rect">
            <a:avLst/>
          </a:prstGeom>
        </p:spPr>
      </p:pic>
    </p:spTree>
    <p:extLst>
      <p:ext uri="{BB962C8B-B14F-4D97-AF65-F5344CB8AC3E}">
        <p14:creationId xmlns:p14="http://schemas.microsoft.com/office/powerpoint/2010/main" val="7842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 Profiles / Designation</a:t>
            </a:r>
          </a:p>
        </p:txBody>
      </p:sp>
      <p:sp>
        <p:nvSpPr>
          <p:cNvPr id="3" name="Content Placeholder 2"/>
          <p:cNvSpPr>
            <a:spLocks noGrp="1"/>
          </p:cNvSpPr>
          <p:nvPr>
            <p:ph idx="1"/>
          </p:nvPr>
        </p:nvSpPr>
        <p:spPr>
          <a:xfrm>
            <a:off x="2346960" y="1845734"/>
            <a:ext cx="7543800" cy="4326466"/>
          </a:xfrm>
        </p:spPr>
        <p:txBody>
          <a:bodyPr>
            <a:normAutofit/>
          </a:bodyPr>
          <a:lstStyle/>
          <a:p>
            <a:pPr>
              <a:buFont typeface="Wingdings" pitchFamily="2" charset="2"/>
              <a:buChar char="Ø"/>
            </a:pPr>
            <a:r>
              <a:rPr lang="en-US" dirty="0"/>
              <a:t> AI Researcher</a:t>
            </a:r>
          </a:p>
          <a:p>
            <a:pPr lvl="1">
              <a:buFont typeface="Wingdings" pitchFamily="2" charset="2"/>
              <a:buChar char="Ø"/>
            </a:pPr>
            <a:r>
              <a:rPr lang="en-US" dirty="0"/>
              <a:t> Client / CXO Interface</a:t>
            </a:r>
          </a:p>
          <a:p>
            <a:pPr lvl="1">
              <a:buFont typeface="Wingdings" pitchFamily="2" charset="2"/>
              <a:buChar char="Ø"/>
            </a:pPr>
            <a:r>
              <a:rPr lang="en-US" dirty="0"/>
              <a:t> Product Owner</a:t>
            </a:r>
          </a:p>
          <a:p>
            <a:pPr lvl="1">
              <a:buFont typeface="Wingdings" pitchFamily="2" charset="2"/>
              <a:buChar char="Ø"/>
            </a:pPr>
            <a:r>
              <a:rPr lang="en-US" dirty="0"/>
              <a:t> SME Coordination</a:t>
            </a:r>
          </a:p>
          <a:p>
            <a:pPr lvl="1">
              <a:buFont typeface="Wingdings" pitchFamily="2" charset="2"/>
              <a:buChar char="Ø"/>
            </a:pPr>
            <a:r>
              <a:rPr lang="en-US" dirty="0"/>
              <a:t> Lead Data Scientist</a:t>
            </a:r>
          </a:p>
          <a:p>
            <a:pPr lvl="1">
              <a:buFont typeface="Wingdings" pitchFamily="2" charset="2"/>
              <a:buChar char="Ø"/>
            </a:pPr>
            <a:r>
              <a:rPr lang="en-US" dirty="0"/>
              <a:t> Proof of Concept (</a:t>
            </a:r>
            <a:r>
              <a:rPr lang="en-US" dirty="0" err="1"/>
              <a:t>PoC</a:t>
            </a:r>
            <a:r>
              <a:rPr lang="en-US" dirty="0"/>
              <a:t>)</a:t>
            </a:r>
          </a:p>
          <a:p>
            <a:pPr>
              <a:buFont typeface="Wingdings" pitchFamily="2" charset="2"/>
              <a:buChar char="Ø"/>
            </a:pPr>
            <a:r>
              <a:rPr lang="en-US" dirty="0"/>
              <a:t> AI Developer</a:t>
            </a:r>
          </a:p>
          <a:p>
            <a:pPr lvl="1">
              <a:buFont typeface="Wingdings" pitchFamily="2" charset="2"/>
              <a:buChar char="Ø"/>
            </a:pPr>
            <a:r>
              <a:rPr lang="en-US" dirty="0"/>
              <a:t> Execution of </a:t>
            </a:r>
            <a:r>
              <a:rPr lang="en-US" dirty="0" err="1"/>
              <a:t>PoC</a:t>
            </a:r>
            <a:endParaRPr lang="en-US" dirty="0"/>
          </a:p>
          <a:p>
            <a:pPr lvl="1">
              <a:buFont typeface="Wingdings" pitchFamily="2" charset="2"/>
              <a:buChar char="Ø"/>
            </a:pPr>
            <a:r>
              <a:rPr lang="en-US" dirty="0"/>
              <a:t> Scaling up</a:t>
            </a:r>
          </a:p>
          <a:p>
            <a:pPr lvl="1">
              <a:buFont typeface="Wingdings" pitchFamily="2" charset="2"/>
              <a:buChar char="Ø"/>
            </a:pPr>
            <a:r>
              <a:rPr lang="en-US" dirty="0"/>
              <a:t> Development, Delivery &amp; QA</a:t>
            </a:r>
          </a:p>
          <a:p>
            <a:pPr>
              <a:buFont typeface="Wingdings" pitchFamily="2" charset="2"/>
              <a:buChar char="Ø"/>
            </a:pPr>
            <a:r>
              <a:rPr lang="en-US" dirty="0"/>
              <a:t> AI DBA</a:t>
            </a:r>
          </a:p>
          <a:p>
            <a:pPr lvl="1">
              <a:buFont typeface="Wingdings" pitchFamily="2" charset="2"/>
              <a:buChar char="Ø"/>
            </a:pPr>
            <a:r>
              <a:rPr lang="en-US" dirty="0"/>
              <a:t> Hadoop Stack Administration (</a:t>
            </a:r>
            <a:r>
              <a:rPr lang="en-US" dirty="0" err="1"/>
              <a:t>Ambari</a:t>
            </a:r>
            <a:r>
              <a:rPr lang="en-US" dirty="0"/>
              <a:t>)</a:t>
            </a:r>
          </a:p>
        </p:txBody>
      </p:sp>
      <p:sp>
        <p:nvSpPr>
          <p:cNvPr id="4" name="Right Brace 3"/>
          <p:cNvSpPr/>
          <p:nvPr/>
        </p:nvSpPr>
        <p:spPr>
          <a:xfrm>
            <a:off x="6477000" y="1845734"/>
            <a:ext cx="762000" cy="402166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391400" y="3671901"/>
            <a:ext cx="1459054" cy="369332"/>
          </a:xfrm>
          <a:prstGeom prst="rect">
            <a:avLst/>
          </a:prstGeom>
          <a:noFill/>
        </p:spPr>
        <p:txBody>
          <a:bodyPr wrap="none" rtlCol="0">
            <a:spAutoFit/>
          </a:bodyPr>
          <a:lstStyle/>
          <a:p>
            <a:r>
              <a:rPr lang="en-US" dirty="0"/>
              <a:t>Data Scientist</a:t>
            </a:r>
          </a:p>
        </p:txBody>
      </p:sp>
    </p:spTree>
    <p:extLst>
      <p:ext uri="{BB962C8B-B14F-4D97-AF65-F5344CB8AC3E}">
        <p14:creationId xmlns:p14="http://schemas.microsoft.com/office/powerpoint/2010/main" val="418508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randombar(horizontal)">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 calcmode="lin" valueType="num">
                                      <p:cBhvr additive="base">
                                        <p:cTn id="66" dur="500" fill="hold"/>
                                        <p:tgtEl>
                                          <p:spTgt spid="5"/>
                                        </p:tgtEl>
                                        <p:attrNameLst>
                                          <p:attrName>ppt_x</p:attrName>
                                        </p:attrNameLst>
                                      </p:cBhvr>
                                      <p:tavLst>
                                        <p:tav tm="0">
                                          <p:val>
                                            <p:strVal val="#ppt_x"/>
                                          </p:val>
                                        </p:tav>
                                        <p:tav tm="100000">
                                          <p:val>
                                            <p:strVal val="#ppt_x"/>
                                          </p:val>
                                        </p:tav>
                                      </p:tavLst>
                                    </p:anim>
                                    <p:anim calcmode="lin" valueType="num">
                                      <p:cBhvr additive="base">
                                        <p:cTn id="6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DEE3D-520A-4889-9E57-E03A06A98784}"/>
              </a:ext>
            </a:extLst>
          </p:cNvPr>
          <p:cNvSpPr>
            <a:spLocks noGrp="1"/>
          </p:cNvSpPr>
          <p:nvPr>
            <p:ph type="title"/>
          </p:nvPr>
        </p:nvSpPr>
        <p:spPr/>
        <p:txBody>
          <a:bodyPr/>
          <a:lstStyle/>
          <a:p>
            <a:r>
              <a:rPr lang="en-US" dirty="0"/>
              <a:t>Boosting</a:t>
            </a:r>
          </a:p>
        </p:txBody>
      </p:sp>
      <p:pic>
        <p:nvPicPr>
          <p:cNvPr id="5" name="Picture 4">
            <a:extLst>
              <a:ext uri="{FF2B5EF4-FFF2-40B4-BE49-F238E27FC236}">
                <a16:creationId xmlns:a16="http://schemas.microsoft.com/office/drawing/2014/main" id="{E9AB3514-4186-469F-8D6C-CF6949FF7CE3}"/>
              </a:ext>
            </a:extLst>
          </p:cNvPr>
          <p:cNvPicPr>
            <a:picLocks noChangeAspect="1"/>
          </p:cNvPicPr>
          <p:nvPr/>
        </p:nvPicPr>
        <p:blipFill rotWithShape="1">
          <a:blip r:embed="rId2"/>
          <a:srcRect l="19782" t="16796" r="17718" b="10125"/>
          <a:stretch/>
        </p:blipFill>
        <p:spPr>
          <a:xfrm>
            <a:off x="2286000" y="1696279"/>
            <a:ext cx="7620000" cy="5009322"/>
          </a:xfrm>
          <a:prstGeom prst="rect">
            <a:avLst/>
          </a:prstGeom>
        </p:spPr>
      </p:pic>
    </p:spTree>
    <p:extLst>
      <p:ext uri="{BB962C8B-B14F-4D97-AF65-F5344CB8AC3E}">
        <p14:creationId xmlns:p14="http://schemas.microsoft.com/office/powerpoint/2010/main" val="4266091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5DA99-076F-44B1-938E-D53BA2B272A3}"/>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AA17D77C-5AF6-49D9-A2EF-8339D837B70B}"/>
              </a:ext>
            </a:extLst>
          </p:cNvPr>
          <p:cNvSpPr>
            <a:spLocks noGrp="1"/>
          </p:cNvSpPr>
          <p:nvPr>
            <p:ph idx="1"/>
          </p:nvPr>
        </p:nvSpPr>
        <p:spPr/>
        <p:txBody>
          <a:bodyPr>
            <a:normAutofit fontScale="70000" lnSpcReduction="20000"/>
          </a:bodyPr>
          <a:lstStyle/>
          <a:p>
            <a:r>
              <a:rPr lang="en-US" dirty="0">
                <a:hlinkClick r:id="rId2"/>
              </a:rPr>
              <a:t>https://www.datasciencecentral.com/profiles/blogs/decision-tree-vs-random-forest-vs-boosted-trees-explained</a:t>
            </a:r>
            <a:endParaRPr lang="en-US" dirty="0"/>
          </a:p>
          <a:p>
            <a:endParaRPr lang="en-US" dirty="0"/>
          </a:p>
          <a:p>
            <a:r>
              <a:rPr lang="en-US" dirty="0">
                <a:hlinkClick r:id="rId3"/>
              </a:rPr>
              <a:t>https://victorzhou.com/blog/intro-to-random-forests/</a:t>
            </a:r>
            <a:endParaRPr lang="en-US" dirty="0"/>
          </a:p>
          <a:p>
            <a:endParaRPr lang="en-US" dirty="0"/>
          </a:p>
          <a:p>
            <a:r>
              <a:rPr lang="en-US" dirty="0">
                <a:hlinkClick r:id="rId4"/>
              </a:rPr>
              <a:t>https://web.csulb.edu/~tebert/teaching/lectures/551/random_forest.pdf</a:t>
            </a:r>
            <a:endParaRPr lang="en-US" dirty="0"/>
          </a:p>
          <a:p>
            <a:endParaRPr lang="en-US" dirty="0"/>
          </a:p>
          <a:p>
            <a:r>
              <a:rPr lang="en-US" dirty="0">
                <a:hlinkClick r:id="rId5"/>
              </a:rPr>
              <a:t>https://towardsdatascience.com/the-ultimate-guide-to-adaboost-random-forests-and-xgboost-7f9327061c4f</a:t>
            </a:r>
            <a:endParaRPr lang="en-US" dirty="0"/>
          </a:p>
          <a:p>
            <a:endParaRPr lang="en-US" dirty="0"/>
          </a:p>
          <a:p>
            <a:r>
              <a:rPr lang="en-US" dirty="0">
                <a:hlinkClick r:id="rId6"/>
              </a:rPr>
              <a:t>https://medium.com/analytics-vidhya/comparing-random-forest-and-xgboost-be98578479c3</a:t>
            </a:r>
            <a:endParaRPr lang="en-US" dirty="0"/>
          </a:p>
          <a:p>
            <a:endParaRPr lang="en-US" dirty="0"/>
          </a:p>
          <a:p>
            <a:r>
              <a:rPr lang="en-US" dirty="0">
                <a:hlinkClick r:id="rId7"/>
              </a:rPr>
              <a:t>https://analyticsindiamag.com/random-forest-vs-xgboost-comparing-tree-based-algorithms-with-codes/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56756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D96E-1D0A-4E7D-B963-C6DA1411904E}"/>
              </a:ext>
            </a:extLst>
          </p:cNvPr>
          <p:cNvSpPr>
            <a:spLocks noGrp="1"/>
          </p:cNvSpPr>
          <p:nvPr>
            <p:ph type="title"/>
          </p:nvPr>
        </p:nvSpPr>
        <p:spPr/>
        <p:txBody>
          <a:bodyPr/>
          <a:lstStyle/>
          <a:p>
            <a:r>
              <a:rPr lang="en-US" dirty="0"/>
              <a:t>When to use which algo?</a:t>
            </a:r>
          </a:p>
        </p:txBody>
      </p:sp>
      <p:sp>
        <p:nvSpPr>
          <p:cNvPr id="3" name="Content Placeholder 2">
            <a:extLst>
              <a:ext uri="{FF2B5EF4-FFF2-40B4-BE49-F238E27FC236}">
                <a16:creationId xmlns:a16="http://schemas.microsoft.com/office/drawing/2014/main" id="{2C61ACDF-8F83-496D-ADE9-98B0343323B5}"/>
              </a:ext>
            </a:extLst>
          </p:cNvPr>
          <p:cNvSpPr>
            <a:spLocks noGrp="1"/>
          </p:cNvSpPr>
          <p:nvPr>
            <p:ph idx="1"/>
          </p:nvPr>
        </p:nvSpPr>
        <p:spPr/>
        <p:txBody>
          <a:bodyPr/>
          <a:lstStyle/>
          <a:p>
            <a:pPr marL="0" indent="0">
              <a:buNone/>
            </a:pPr>
            <a:r>
              <a:rPr lang="en-US" dirty="0"/>
              <a:t>See text file.</a:t>
            </a:r>
          </a:p>
        </p:txBody>
      </p:sp>
    </p:spTree>
    <p:extLst>
      <p:ext uri="{BB962C8B-B14F-4D97-AF65-F5344CB8AC3E}">
        <p14:creationId xmlns:p14="http://schemas.microsoft.com/office/powerpoint/2010/main" val="1328204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462C-3A4C-45E0-8116-DF207345190E}"/>
              </a:ext>
            </a:extLst>
          </p:cNvPr>
          <p:cNvSpPr>
            <a:spLocks noGrp="1"/>
          </p:cNvSpPr>
          <p:nvPr>
            <p:ph type="title"/>
          </p:nvPr>
        </p:nvSpPr>
        <p:spPr/>
        <p:txBody>
          <a:bodyPr/>
          <a:lstStyle/>
          <a:p>
            <a:r>
              <a:rPr lang="en-US" dirty="0"/>
              <a:t>Get holistic understanding using single dataset</a:t>
            </a:r>
          </a:p>
        </p:txBody>
      </p:sp>
      <p:sp>
        <p:nvSpPr>
          <p:cNvPr id="3" name="Content Placeholder 2">
            <a:extLst>
              <a:ext uri="{FF2B5EF4-FFF2-40B4-BE49-F238E27FC236}">
                <a16:creationId xmlns:a16="http://schemas.microsoft.com/office/drawing/2014/main" id="{F13576EB-3D16-4D60-A614-91F0248EE5EC}"/>
              </a:ext>
            </a:extLst>
          </p:cNvPr>
          <p:cNvSpPr>
            <a:spLocks noGrp="1"/>
          </p:cNvSpPr>
          <p:nvPr>
            <p:ph idx="1"/>
          </p:nvPr>
        </p:nvSpPr>
        <p:spPr/>
        <p:txBody>
          <a:bodyPr/>
          <a:lstStyle/>
          <a:p>
            <a:r>
              <a:rPr lang="en-US" dirty="0">
                <a:hlinkClick r:id="rId2"/>
              </a:rPr>
              <a:t>https://machinelearningmastery.com/compare-machine-learning-algorithms-python-scikit-learn/</a:t>
            </a:r>
            <a:endParaRPr lang="en-US" dirty="0"/>
          </a:p>
          <a:p>
            <a:endParaRPr lang="en-US" dirty="0"/>
          </a:p>
        </p:txBody>
      </p:sp>
    </p:spTree>
    <p:extLst>
      <p:ext uri="{BB962C8B-B14F-4D97-AF65-F5344CB8AC3E}">
        <p14:creationId xmlns:p14="http://schemas.microsoft.com/office/powerpoint/2010/main" val="1486946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E998-B528-4737-9EB2-0E95F9D4F687}"/>
              </a:ext>
            </a:extLst>
          </p:cNvPr>
          <p:cNvSpPr>
            <a:spLocks noGrp="1"/>
          </p:cNvSpPr>
          <p:nvPr>
            <p:ph type="title"/>
          </p:nvPr>
        </p:nvSpPr>
        <p:spPr/>
        <p:txBody>
          <a:bodyPr/>
          <a:lstStyle/>
          <a:p>
            <a:r>
              <a:rPr lang="en-US" dirty="0"/>
              <a:t>1 image summaries</a:t>
            </a:r>
          </a:p>
        </p:txBody>
      </p:sp>
      <p:sp>
        <p:nvSpPr>
          <p:cNvPr id="3" name="Content Placeholder 2">
            <a:extLst>
              <a:ext uri="{FF2B5EF4-FFF2-40B4-BE49-F238E27FC236}">
                <a16:creationId xmlns:a16="http://schemas.microsoft.com/office/drawing/2014/main" id="{E09E0832-EB6D-43AD-894E-BFE99752D7AF}"/>
              </a:ext>
            </a:extLst>
          </p:cNvPr>
          <p:cNvSpPr>
            <a:spLocks noGrp="1"/>
          </p:cNvSpPr>
          <p:nvPr>
            <p:ph idx="1"/>
          </p:nvPr>
        </p:nvSpPr>
        <p:spPr/>
        <p:txBody>
          <a:bodyPr/>
          <a:lstStyle/>
          <a:p>
            <a:r>
              <a:rPr lang="en-US" dirty="0"/>
              <a:t>Attached</a:t>
            </a:r>
          </a:p>
        </p:txBody>
      </p:sp>
    </p:spTree>
    <p:extLst>
      <p:ext uri="{BB962C8B-B14F-4D97-AF65-F5344CB8AC3E}">
        <p14:creationId xmlns:p14="http://schemas.microsoft.com/office/powerpoint/2010/main" val="177968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 Learn Vs. </a:t>
            </a:r>
            <a:r>
              <a:rPr lang="en-US" dirty="0" err="1"/>
              <a:t>StatsModels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 </a:t>
            </a:r>
            <a:r>
              <a:rPr lang="en-US" dirty="0">
                <a:hlinkClick r:id="rId2"/>
              </a:rPr>
              <a:t>https://blog.thedataincubator.com/2017/11/scikit-learn-vs-statsmodels/</a:t>
            </a:r>
            <a:endParaRPr lang="en-US" dirty="0"/>
          </a:p>
        </p:txBody>
      </p:sp>
    </p:spTree>
    <p:extLst>
      <p:ext uri="{BB962C8B-B14F-4D97-AF65-F5344CB8AC3E}">
        <p14:creationId xmlns:p14="http://schemas.microsoft.com/office/powerpoint/2010/main" val="1773305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4AF5-3291-4835-8E58-CBF67518EA5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CE07B1AB-8CF7-43C4-A9A7-C1F10FA37075}"/>
              </a:ext>
            </a:extLst>
          </p:cNvPr>
          <p:cNvSpPr>
            <a:spLocks noGrp="1"/>
          </p:cNvSpPr>
          <p:nvPr>
            <p:ph idx="1"/>
          </p:nvPr>
        </p:nvSpPr>
        <p:spPr/>
        <p:txBody>
          <a:bodyPr/>
          <a:lstStyle/>
          <a:p>
            <a:r>
              <a:rPr lang="en-US" dirty="0"/>
              <a:t>Thank you!</a:t>
            </a:r>
          </a:p>
        </p:txBody>
      </p:sp>
    </p:spTree>
    <p:extLst>
      <p:ext uri="{BB962C8B-B14F-4D97-AF65-F5344CB8AC3E}">
        <p14:creationId xmlns:p14="http://schemas.microsoft.com/office/powerpoint/2010/main" val="305600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AI? Let us Intuit.</a:t>
            </a:r>
          </a:p>
        </p:txBody>
      </p:sp>
      <p:grpSp>
        <p:nvGrpSpPr>
          <p:cNvPr id="36" name="Group 35"/>
          <p:cNvGrpSpPr/>
          <p:nvPr/>
        </p:nvGrpSpPr>
        <p:grpSpPr>
          <a:xfrm>
            <a:off x="4343401" y="1791547"/>
            <a:ext cx="3407813" cy="4482054"/>
            <a:chOff x="1128004" y="1791547"/>
            <a:chExt cx="3407813" cy="4482054"/>
          </a:xfrm>
        </p:grpSpPr>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546" y="2163336"/>
              <a:ext cx="3078731" cy="4110265"/>
            </a:xfrm>
            <a:prstGeom prst="rect">
              <a:avLst/>
            </a:prstGeom>
          </p:spPr>
        </p:pic>
        <p:sp>
          <p:nvSpPr>
            <p:cNvPr id="38" name="Content Placeholder 2"/>
            <p:cNvSpPr txBox="1">
              <a:spLocks/>
            </p:cNvSpPr>
            <p:nvPr/>
          </p:nvSpPr>
          <p:spPr>
            <a:xfrm>
              <a:off x="1128004" y="1791547"/>
              <a:ext cx="3407813" cy="5071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dirty="0"/>
                <a:t> Would you cross this bridge?</a:t>
              </a:r>
            </a:p>
          </p:txBody>
        </p:sp>
      </p:grpSp>
    </p:spTree>
    <p:extLst>
      <p:ext uri="{BB962C8B-B14F-4D97-AF65-F5344CB8AC3E}">
        <p14:creationId xmlns:p14="http://schemas.microsoft.com/office/powerpoint/2010/main" val="396111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AI Systems - </a:t>
            </a:r>
            <a:r>
              <a:rPr lang="en-US" dirty="0" err="1"/>
              <a:t>BitBite</a:t>
            </a:r>
            <a:endParaRPr lang="en-US" dirty="0"/>
          </a:p>
        </p:txBody>
      </p:sp>
      <p:sp>
        <p:nvSpPr>
          <p:cNvPr id="4" name="TextBox 3"/>
          <p:cNvSpPr txBox="1"/>
          <p:nvPr/>
        </p:nvSpPr>
        <p:spPr>
          <a:xfrm>
            <a:off x="2667001" y="5908147"/>
            <a:ext cx="4966231" cy="369332"/>
          </a:xfrm>
          <a:prstGeom prst="rect">
            <a:avLst/>
          </a:prstGeom>
          <a:noFill/>
        </p:spPr>
        <p:txBody>
          <a:bodyPr wrap="none" rtlCol="0">
            <a:spAutoFit/>
          </a:bodyPr>
          <a:lstStyle/>
          <a:p>
            <a:r>
              <a:rPr lang="en-US" dirty="0"/>
              <a:t>https://www.youtube.com/watch?v=qU2w_qiP4Ck</a:t>
            </a:r>
          </a:p>
        </p:txBody>
      </p:sp>
      <p:pic>
        <p:nvPicPr>
          <p:cNvPr id="5" name="qU2w_qiP4Ck"/>
          <p:cNvPicPr>
            <a:picLocks noRot="1" noChangeAspect="1"/>
          </p:cNvPicPr>
          <p:nvPr>
            <a:videoFile r:link="rId1"/>
          </p:nvPr>
        </p:nvPicPr>
        <p:blipFill>
          <a:blip r:embed="rId3"/>
          <a:stretch>
            <a:fillRect/>
          </a:stretch>
        </p:blipFill>
        <p:spPr>
          <a:xfrm>
            <a:off x="2774590" y="1810149"/>
            <a:ext cx="6688540" cy="4097998"/>
          </a:xfrm>
          <a:prstGeom prst="rect">
            <a:avLst/>
          </a:prstGeom>
        </p:spPr>
      </p:pic>
    </p:spTree>
    <p:extLst>
      <p:ext uri="{BB962C8B-B14F-4D97-AF65-F5344CB8AC3E}">
        <p14:creationId xmlns:p14="http://schemas.microsoft.com/office/powerpoint/2010/main" val="28209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AI Systems - </a:t>
            </a:r>
            <a:r>
              <a:rPr lang="en-US" dirty="0" err="1"/>
              <a:t>Pillo</a:t>
            </a:r>
            <a:endParaRPr lang="en-US" dirty="0"/>
          </a:p>
        </p:txBody>
      </p:sp>
      <p:pic>
        <p:nvPicPr>
          <p:cNvPr id="3" name="QjJ_GffiNEE"/>
          <p:cNvPicPr>
            <a:picLocks noRot="1" noChangeAspect="1"/>
          </p:cNvPicPr>
          <p:nvPr>
            <a:videoFile r:link="rId1"/>
          </p:nvPr>
        </p:nvPicPr>
        <p:blipFill>
          <a:blip r:embed="rId3"/>
          <a:stretch>
            <a:fillRect/>
          </a:stretch>
        </p:blipFill>
        <p:spPr>
          <a:xfrm>
            <a:off x="3037533" y="1859280"/>
            <a:ext cx="6162654" cy="3886200"/>
          </a:xfrm>
          <a:prstGeom prst="rect">
            <a:avLst/>
          </a:prstGeom>
        </p:spPr>
      </p:pic>
      <p:sp>
        <p:nvSpPr>
          <p:cNvPr id="4" name="TextBox 3"/>
          <p:cNvSpPr txBox="1"/>
          <p:nvPr/>
        </p:nvSpPr>
        <p:spPr>
          <a:xfrm>
            <a:off x="2936545" y="5867400"/>
            <a:ext cx="5382692" cy="369332"/>
          </a:xfrm>
          <a:prstGeom prst="rect">
            <a:avLst/>
          </a:prstGeom>
          <a:noFill/>
        </p:spPr>
        <p:txBody>
          <a:bodyPr wrap="none" rtlCol="0">
            <a:spAutoFit/>
          </a:bodyPr>
          <a:lstStyle/>
          <a:p>
            <a:r>
              <a:rPr lang="en-US" dirty="0"/>
              <a:t>https://www.youtube.com/watch?v=GfjGPTKBFB4&amp;t=1s</a:t>
            </a:r>
          </a:p>
        </p:txBody>
      </p:sp>
    </p:spTree>
    <p:extLst>
      <p:ext uri="{BB962C8B-B14F-4D97-AF65-F5344CB8AC3E}">
        <p14:creationId xmlns:p14="http://schemas.microsoft.com/office/powerpoint/2010/main" val="916299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106</TotalTime>
  <Words>1742</Words>
  <Application>Microsoft Office PowerPoint</Application>
  <PresentationFormat>Widescreen</PresentationFormat>
  <Paragraphs>334</Paragraphs>
  <Slides>66</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Tahoma</vt:lpstr>
      <vt:lpstr>Tw Cen MT</vt:lpstr>
      <vt:lpstr>Tw Cen MT Condensed</vt:lpstr>
      <vt:lpstr>Wingdings</vt:lpstr>
      <vt:lpstr>Wingdings 3</vt:lpstr>
      <vt:lpstr>Integral</vt:lpstr>
      <vt:lpstr>Trees &amp; Forests</vt:lpstr>
      <vt:lpstr>Agenda</vt:lpstr>
      <vt:lpstr>PowerPoint Presentation</vt:lpstr>
      <vt:lpstr>Approach to the course</vt:lpstr>
      <vt:lpstr>The Progression</vt:lpstr>
      <vt:lpstr>Roles / Profiles / Designation</vt:lpstr>
      <vt:lpstr>Why AI? Let us Intuit.</vt:lpstr>
      <vt:lpstr>Examples of AI Systems - BitBite</vt:lpstr>
      <vt:lpstr>Examples of AI Systems - Pillo</vt:lpstr>
      <vt:lpstr>Examples of AI Systems - Cozmo</vt:lpstr>
      <vt:lpstr>AI in Application</vt:lpstr>
      <vt:lpstr>AI in Application</vt:lpstr>
      <vt:lpstr>AI Use Case – e Commerce</vt:lpstr>
      <vt:lpstr>AI Use Case – e Commerce</vt:lpstr>
      <vt:lpstr>Imagine Real Time Modules</vt:lpstr>
      <vt:lpstr>Transactional Bots</vt:lpstr>
      <vt:lpstr>Transactional Bots</vt:lpstr>
      <vt:lpstr>Classification</vt:lpstr>
      <vt:lpstr>Regression </vt:lpstr>
      <vt:lpstr>What is CART?</vt:lpstr>
      <vt:lpstr>How do they work?</vt:lpstr>
      <vt:lpstr>What?</vt:lpstr>
      <vt:lpstr>The key idea</vt:lpstr>
      <vt:lpstr>Decision Trees</vt:lpstr>
      <vt:lpstr>Wait, Cart Vs. Decision Trees?</vt:lpstr>
      <vt:lpstr>Advantages of Decision Trees</vt:lpstr>
      <vt:lpstr>Components of Decision Trees</vt:lpstr>
      <vt:lpstr>Training Data</vt:lpstr>
      <vt:lpstr>Decision Trees Rules: Sample</vt:lpstr>
      <vt:lpstr>Decision Tree for PlayTennis</vt:lpstr>
      <vt:lpstr>Word Sense Disambiguation</vt:lpstr>
      <vt:lpstr>Word Sense Disambiguation</vt:lpstr>
      <vt:lpstr>Word Sense Disambiguation</vt:lpstr>
      <vt:lpstr>How is a tree created?</vt:lpstr>
      <vt:lpstr>How is a tree created?</vt:lpstr>
      <vt:lpstr>Alternatively you can use </vt:lpstr>
      <vt:lpstr>Decision Making</vt:lpstr>
      <vt:lpstr>Strength</vt:lpstr>
      <vt:lpstr>Weakness</vt:lpstr>
      <vt:lpstr>Random Forests</vt:lpstr>
      <vt:lpstr>Random Forests</vt:lpstr>
      <vt:lpstr>The working</vt:lpstr>
      <vt:lpstr>Random Forest</vt:lpstr>
      <vt:lpstr>Example – how does it work?</vt:lpstr>
      <vt:lpstr>Example – how does it work?</vt:lpstr>
      <vt:lpstr>Example – how does it work?</vt:lpstr>
      <vt:lpstr>Example – how does it work?</vt:lpstr>
      <vt:lpstr>Example – how does it work?</vt:lpstr>
      <vt:lpstr>Example – how does it work?</vt:lpstr>
      <vt:lpstr>Example – how does it work?</vt:lpstr>
      <vt:lpstr>Example – how does it work?</vt:lpstr>
      <vt:lpstr>Example – how does it work?</vt:lpstr>
      <vt:lpstr>Example – how does it work?</vt:lpstr>
      <vt:lpstr>Example – how does it work?</vt:lpstr>
      <vt:lpstr>Example – how does it work?</vt:lpstr>
      <vt:lpstr>Example – how does it work?</vt:lpstr>
      <vt:lpstr>Boosting</vt:lpstr>
      <vt:lpstr>Boosting</vt:lpstr>
      <vt:lpstr>Boosting</vt:lpstr>
      <vt:lpstr>Boosting</vt:lpstr>
      <vt:lpstr>Additional resources</vt:lpstr>
      <vt:lpstr>When to use which algo?</vt:lpstr>
      <vt:lpstr>Get holistic understanding using single dataset</vt:lpstr>
      <vt:lpstr>1 image summaries</vt:lpstr>
      <vt:lpstr>Scikit Learn Vs. StatsModels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 &amp; Forests</dc:title>
  <dc:creator>User</dc:creator>
  <cp:lastModifiedBy>User</cp:lastModifiedBy>
  <cp:revision>23</cp:revision>
  <dcterms:created xsi:type="dcterms:W3CDTF">2021-05-26T02:13:30Z</dcterms:created>
  <dcterms:modified xsi:type="dcterms:W3CDTF">2021-05-26T16:52:02Z</dcterms:modified>
</cp:coreProperties>
</file>